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93" r:id="rId15"/>
    <p:sldId id="346" r:id="rId16"/>
    <p:sldId id="347" r:id="rId17"/>
    <p:sldId id="349" r:id="rId18"/>
    <p:sldId id="348" r:id="rId19"/>
    <p:sldId id="294" r:id="rId20"/>
    <p:sldId id="295" r:id="rId21"/>
    <p:sldId id="296" r:id="rId22"/>
    <p:sldId id="270" r:id="rId23"/>
    <p:sldId id="271" r:id="rId24"/>
    <p:sldId id="272" r:id="rId25"/>
    <p:sldId id="273" r:id="rId26"/>
    <p:sldId id="274" r:id="rId27"/>
    <p:sldId id="275" r:id="rId28"/>
    <p:sldId id="276" r:id="rId29"/>
    <p:sldId id="277" r:id="rId30"/>
    <p:sldId id="278" r:id="rId31"/>
    <p:sldId id="279" r:id="rId32"/>
    <p:sldId id="281" r:id="rId33"/>
    <p:sldId id="284" r:id="rId34"/>
    <p:sldId id="282" r:id="rId35"/>
    <p:sldId id="283" r:id="rId36"/>
    <p:sldId id="285" r:id="rId37"/>
    <p:sldId id="286" r:id="rId38"/>
    <p:sldId id="290" r:id="rId39"/>
    <p:sldId id="291" r:id="rId40"/>
    <p:sldId id="292" r:id="rId41"/>
    <p:sldId id="297" r:id="rId42"/>
    <p:sldId id="298" r:id="rId43"/>
    <p:sldId id="301" r:id="rId44"/>
    <p:sldId id="302" r:id="rId45"/>
    <p:sldId id="303" r:id="rId46"/>
    <p:sldId id="304" r:id="rId47"/>
    <p:sldId id="305" r:id="rId48"/>
    <p:sldId id="306" r:id="rId49"/>
    <p:sldId id="300" r:id="rId50"/>
    <p:sldId id="307" r:id="rId51"/>
    <p:sldId id="299" r:id="rId52"/>
    <p:sldId id="308" r:id="rId53"/>
    <p:sldId id="315" r:id="rId54"/>
    <p:sldId id="314" r:id="rId55"/>
    <p:sldId id="313" r:id="rId56"/>
    <p:sldId id="312" r:id="rId57"/>
    <p:sldId id="311" r:id="rId58"/>
    <p:sldId id="310" r:id="rId59"/>
    <p:sldId id="309" r:id="rId60"/>
    <p:sldId id="321" r:id="rId61"/>
    <p:sldId id="316" r:id="rId62"/>
    <p:sldId id="317" r:id="rId63"/>
    <p:sldId id="320" r:id="rId64"/>
    <p:sldId id="318" r:id="rId65"/>
    <p:sldId id="319" r:id="rId66"/>
    <p:sldId id="322" r:id="rId67"/>
    <p:sldId id="323" r:id="rId68"/>
    <p:sldId id="324" r:id="rId69"/>
    <p:sldId id="325" r:id="rId70"/>
    <p:sldId id="326" r:id="rId71"/>
    <p:sldId id="328" r:id="rId72"/>
    <p:sldId id="327" r:id="rId73"/>
    <p:sldId id="329" r:id="rId74"/>
    <p:sldId id="330" r:id="rId75"/>
    <p:sldId id="331" r:id="rId76"/>
    <p:sldId id="332" r:id="rId77"/>
    <p:sldId id="333" r:id="rId78"/>
    <p:sldId id="334" r:id="rId79"/>
    <p:sldId id="335" r:id="rId80"/>
    <p:sldId id="336" r:id="rId81"/>
    <p:sldId id="337" r:id="rId82"/>
    <p:sldId id="339" r:id="rId83"/>
    <p:sldId id="338" r:id="rId84"/>
    <p:sldId id="340" r:id="rId85"/>
    <p:sldId id="341" r:id="rId86"/>
    <p:sldId id="342" r:id="rId87"/>
    <p:sldId id="343" r:id="rId88"/>
    <p:sldId id="345" r:id="rId89"/>
    <p:sldId id="344" r:id="rId90"/>
    <p:sldId id="287" r:id="rId91"/>
    <p:sldId id="288" r:id="rId92"/>
    <p:sldId id="289"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93842" autoAdjust="0"/>
  </p:normalViewPr>
  <p:slideViewPr>
    <p:cSldViewPr snapToGrid="0">
      <p:cViewPr varScale="1">
        <p:scale>
          <a:sx n="67" d="100"/>
          <a:sy n="67" d="100"/>
        </p:scale>
        <p:origin x="36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24:10.757"/>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27:31.53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27:53.38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1:51:12.746"/>
    </inkml:context>
    <inkml:brush xml:id="br0">
      <inkml:brushProperty name="width" value="0.025" units="cm"/>
      <inkml:brushProperty name="height" value="0.025" units="cm"/>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1:51:48.947"/>
    </inkml:context>
    <inkml:brush xml:id="br0">
      <inkml:brushProperty name="width" value="0.05" units="cm"/>
      <inkml:brushProperty name="height" value="0.05" units="cm"/>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09:37:31.289"/>
    </inkml:context>
    <inkml:brush xml:id="br0">
      <inkml:brushProperty name="width" value="0.05" units="cm"/>
      <inkml:brushProperty name="height" value="0.05" units="cm"/>
      <inkml:brushProperty name="color" value="#FFC114"/>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58:33.512"/>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1,'7592'0,"-7570"0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58:35.878"/>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4:58:41.837"/>
    </inkml:context>
    <inkml:brush xml:id="br0">
      <inkml:brushProperty name="width" value="0.05" units="cm"/>
      <inkml:brushProperty name="height" value="0.05" units="cm"/>
      <inkml:brushProperty name="color" value="#849398"/>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4:58:44.383"/>
    </inkml:context>
    <inkml:brush xml:id="br0">
      <inkml:brushProperty name="width" value="0.05" units="cm"/>
      <inkml:brushProperty name="height" value="0.05" units="cm"/>
      <inkml:brushProperty name="color" value="#849398"/>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25:03.867"/>
    </inkml:context>
    <inkml:brush xml:id="br0">
      <inkml:brushProperty name="width" value="0.05" units="cm"/>
      <inkml:brushProperty name="height" value="0.05" units="cm"/>
      <inkml:brushProperty name="color" value="#E71224"/>
      <inkml:brushProperty name="ignorePressure" value="1"/>
    </inkml:brush>
  </inkml:definitions>
  <inkml:trace contextRef="#ctx0" brushRef="#br0">72 0,'-59'0,"46"0,42 0,5844 0,-5850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23:01.60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316 1,'-315'0,"5214"0,-9602 0,4893 0,-5 0,85 0,85 0,2641 0,-2862 0,-111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22:19.9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372 0,'4915'0,"-2124"0,-10846 0,8032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22:21.2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22:21.9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22:23.2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22:27.02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0T14:27:10.9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96C8F9-BDD5-4670-A0DA-267E00533DA3}"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3866574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96C8F9-BDD5-4670-A0DA-267E00533DA3}" type="datetimeFigureOut">
              <a:rPr lang="en-IN" smtClean="0"/>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487476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96C8F9-BDD5-4670-A0DA-267E00533DA3}" type="datetimeFigureOut">
              <a:rPr lang="en-IN" smtClean="0"/>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2881130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96C8F9-BDD5-4670-A0DA-267E00533DA3}" type="datetimeFigureOut">
              <a:rPr lang="en-IN" smtClean="0"/>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B4294-5EC3-4658-BB2A-330F6DC58426}"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27572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96C8F9-BDD5-4670-A0DA-267E00533DA3}" type="datetimeFigureOut">
              <a:rPr lang="en-IN" smtClean="0"/>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721186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96C8F9-BDD5-4670-A0DA-267E00533DA3}" type="datetimeFigureOut">
              <a:rPr lang="en-IN" smtClean="0"/>
              <a:t>08-12-2022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3779434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96C8F9-BDD5-4670-A0DA-267E00533DA3}" type="datetimeFigureOut">
              <a:rPr lang="en-IN" smtClean="0"/>
              <a:t>08-12-2022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3272795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96C8F9-BDD5-4670-A0DA-267E00533DA3}"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1553890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96C8F9-BDD5-4670-A0DA-267E00533DA3}"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244619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96C8F9-BDD5-4670-A0DA-267E00533DA3}"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360274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96C8F9-BDD5-4670-A0DA-267E00533DA3}" type="datetimeFigureOut">
              <a:rPr lang="en-IN" smtClean="0"/>
              <a:t>08-12-2022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1443461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96C8F9-BDD5-4670-A0DA-267E00533DA3}" type="datetimeFigureOut">
              <a:rPr lang="en-IN" smtClean="0"/>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1136885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96C8F9-BDD5-4670-A0DA-267E00533DA3}" type="datetimeFigureOut">
              <a:rPr lang="en-IN" smtClean="0"/>
              <a:t>08-12-2022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2483996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96C8F9-BDD5-4670-A0DA-267E00533DA3}" type="datetimeFigureOut">
              <a:rPr lang="en-IN" smtClean="0"/>
              <a:t>08-12-2022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2113306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96C8F9-BDD5-4670-A0DA-267E00533DA3}" type="datetimeFigureOut">
              <a:rPr lang="en-IN" smtClean="0"/>
              <a:t>08-12-2022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318646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96C8F9-BDD5-4670-A0DA-267E00533DA3}" type="datetimeFigureOut">
              <a:rPr lang="en-IN" smtClean="0"/>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1272882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96C8F9-BDD5-4670-A0DA-267E00533DA3}" type="datetimeFigureOut">
              <a:rPr lang="en-IN" smtClean="0"/>
              <a:t>08-12-2022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B4294-5EC3-4658-BB2A-330F6DC58426}" type="slidenum">
              <a:rPr lang="en-IN" smtClean="0"/>
              <a:t>‹#›</a:t>
            </a:fld>
            <a:endParaRPr lang="en-IN"/>
          </a:p>
        </p:txBody>
      </p:sp>
    </p:spTree>
    <p:extLst>
      <p:ext uri="{BB962C8B-B14F-4D97-AF65-F5344CB8AC3E}">
        <p14:creationId xmlns:p14="http://schemas.microsoft.com/office/powerpoint/2010/main" val="1823205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F96C8F9-BDD5-4670-A0DA-267E00533DA3}" type="datetimeFigureOut">
              <a:rPr lang="en-IN" smtClean="0"/>
              <a:t>08-12-2022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9AB4294-5EC3-4658-BB2A-330F6DC58426}" type="slidenum">
              <a:rPr lang="en-IN" smtClean="0"/>
              <a:t>‹#›</a:t>
            </a:fld>
            <a:endParaRPr lang="en-IN"/>
          </a:p>
        </p:txBody>
      </p:sp>
    </p:spTree>
    <p:extLst>
      <p:ext uri="{BB962C8B-B14F-4D97-AF65-F5344CB8AC3E}">
        <p14:creationId xmlns:p14="http://schemas.microsoft.com/office/powerpoint/2010/main" val="3423962128"/>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customXml" Target="../ink/ink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5.xml"/><Relationship Id="rId4" Type="http://schemas.openxmlformats.org/officeDocument/2006/relationships/image" Target="../media/image19.png"/><Relationship Id="rId9" Type="http://schemas.openxmlformats.org/officeDocument/2006/relationships/customXml" Target="../ink/ink8.xml"/></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9.xml"/><Relationship Id="rId7" Type="http://schemas.openxmlformats.org/officeDocument/2006/relationships/customXml" Target="../ink/ink11.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customXml" Target="../ink/ink10.xml"/><Relationship Id="rId4" Type="http://schemas.openxmlformats.org/officeDocument/2006/relationships/image" Target="../media/image220.png"/></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ustomXml" Target="../ink/ink13.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ustomXml" Target="../ink/ink18.xml"/><Relationship Id="rId2"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26.png"/><Relationship Id="rId4" Type="http://schemas.openxmlformats.org/officeDocument/2006/relationships/customXml" Target="../ink/ink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A78D-C5F9-84DD-D4C8-876B42B35ED2}"/>
              </a:ext>
            </a:extLst>
          </p:cNvPr>
          <p:cNvSpPr>
            <a:spLocks noGrp="1"/>
          </p:cNvSpPr>
          <p:nvPr>
            <p:ph type="ctrTitle"/>
          </p:nvPr>
        </p:nvSpPr>
        <p:spPr>
          <a:xfrm>
            <a:off x="419100" y="266701"/>
            <a:ext cx="11077575" cy="5505450"/>
          </a:xfrm>
        </p:spPr>
        <p:txBody>
          <a:bodyPr>
            <a:noAutofit/>
          </a:bodyPr>
          <a:lstStyle/>
          <a:p>
            <a:br>
              <a:rPr lang="en-IN" sz="5400" dirty="0"/>
            </a:br>
            <a:br>
              <a:rPr lang="en-IN" sz="5400" dirty="0"/>
            </a:br>
            <a:br>
              <a:rPr lang="en-IN" sz="5400" dirty="0"/>
            </a:br>
            <a:br>
              <a:rPr lang="en-IN" sz="5400" dirty="0"/>
            </a:br>
            <a:br>
              <a:rPr lang="en-IN" sz="5400" dirty="0"/>
            </a:br>
            <a:br>
              <a:rPr lang="en-IN" sz="5400" dirty="0"/>
            </a:br>
            <a:br>
              <a:rPr lang="en-IN" sz="5400" dirty="0"/>
            </a:br>
            <a:br>
              <a:rPr lang="en-IN" sz="5400" dirty="0"/>
            </a:br>
            <a:br>
              <a:rPr lang="en-IN" sz="5400" dirty="0"/>
            </a:br>
            <a:br>
              <a:rPr lang="en-IN" sz="5400" dirty="0"/>
            </a:br>
            <a:br>
              <a:rPr lang="en-IN" sz="5400" dirty="0"/>
            </a:br>
            <a:br>
              <a:rPr lang="en-IN" sz="5400" dirty="0"/>
            </a:br>
            <a:r>
              <a:rPr lang="en-IN" sz="5400" dirty="0"/>
              <a:t>A</a:t>
            </a:r>
            <a:br>
              <a:rPr lang="en-IN" sz="5400" dirty="0"/>
            </a:br>
            <a:br>
              <a:rPr lang="en-IN" sz="5400" dirty="0"/>
            </a:br>
            <a:r>
              <a:rPr lang="en-IN" sz="5400" dirty="0"/>
              <a:t>project on</a:t>
            </a:r>
            <a:br>
              <a:rPr lang="en-IN" sz="5400" dirty="0"/>
            </a:br>
            <a:br>
              <a:rPr lang="en-IN" sz="5400" dirty="0"/>
            </a:br>
            <a:r>
              <a:rPr lang="en-IN" sz="5400" dirty="0"/>
              <a:t>“ online food ordering</a:t>
            </a:r>
            <a:br>
              <a:rPr lang="en-IN" sz="5400" dirty="0"/>
            </a:br>
            <a:br>
              <a:rPr lang="en-IN" sz="5400" dirty="0"/>
            </a:br>
            <a:r>
              <a:rPr lang="en-IN" sz="5400" dirty="0"/>
              <a:t> system ”</a:t>
            </a:r>
          </a:p>
        </p:txBody>
      </p:sp>
      <p:sp>
        <p:nvSpPr>
          <p:cNvPr id="3" name="Subtitle 2">
            <a:extLst>
              <a:ext uri="{FF2B5EF4-FFF2-40B4-BE49-F238E27FC236}">
                <a16:creationId xmlns:a16="http://schemas.microsoft.com/office/drawing/2014/main" id="{5C06419C-71C3-9344-7381-559E59567769}"/>
              </a:ext>
            </a:extLst>
          </p:cNvPr>
          <p:cNvSpPr>
            <a:spLocks noGrp="1"/>
          </p:cNvSpPr>
          <p:nvPr>
            <p:ph type="subTitle" idx="1"/>
          </p:nvPr>
        </p:nvSpPr>
        <p:spPr>
          <a:xfrm flipV="1">
            <a:off x="1595269" y="7162799"/>
            <a:ext cx="9001462" cy="752474"/>
          </a:xfrm>
        </p:spPr>
        <p:txBody>
          <a:bodyPr/>
          <a:lstStyle/>
          <a:p>
            <a:endParaRPr lang="en-IN" dirty="0"/>
          </a:p>
        </p:txBody>
      </p:sp>
    </p:spTree>
    <p:extLst>
      <p:ext uri="{BB962C8B-B14F-4D97-AF65-F5344CB8AC3E}">
        <p14:creationId xmlns:p14="http://schemas.microsoft.com/office/powerpoint/2010/main" val="170474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6E40-DE4F-2BCE-5359-959A90150D04}"/>
              </a:ext>
            </a:extLst>
          </p:cNvPr>
          <p:cNvSpPr>
            <a:spLocks noGrp="1"/>
          </p:cNvSpPr>
          <p:nvPr>
            <p:ph type="title"/>
          </p:nvPr>
        </p:nvSpPr>
        <p:spPr>
          <a:xfrm>
            <a:off x="913795" y="0"/>
            <a:ext cx="10353761" cy="923925"/>
          </a:xfrm>
        </p:spPr>
        <p:txBody>
          <a:bodyPr/>
          <a:lstStyle/>
          <a:p>
            <a:r>
              <a:rPr lang="en-US" dirty="0"/>
              <a:t> </a:t>
            </a:r>
            <a:r>
              <a:rPr lang="en-US" sz="4400" u="sng" dirty="0">
                <a:latin typeface="Cambria Math" panose="02040503050406030204" pitchFamily="18" charset="0"/>
                <a:ea typeface="Cambria Math" panose="02040503050406030204" pitchFamily="18" charset="0"/>
              </a:rPr>
              <a:t>BENEFITS OF THE PROPOSED SYSTEM :-</a:t>
            </a:r>
            <a:endParaRPr lang="en-IN" sz="4400" u="sng" dirty="0">
              <a:latin typeface="Cambria Math" panose="02040503050406030204" pitchFamily="18" charset="0"/>
              <a:ea typeface="Cambria Math" panose="02040503050406030204" pitchFamily="18" charset="0"/>
            </a:endParaRPr>
          </a:p>
        </p:txBody>
      </p:sp>
      <p:sp>
        <p:nvSpPr>
          <p:cNvPr id="3" name="Content Placeholder 2">
            <a:extLst>
              <a:ext uri="{FF2B5EF4-FFF2-40B4-BE49-F238E27FC236}">
                <a16:creationId xmlns:a16="http://schemas.microsoft.com/office/drawing/2014/main" id="{23BB8B5F-4564-187D-E9B5-068B30B2A331}"/>
              </a:ext>
            </a:extLst>
          </p:cNvPr>
          <p:cNvSpPr>
            <a:spLocks noGrp="1"/>
          </p:cNvSpPr>
          <p:nvPr>
            <p:ph idx="1"/>
          </p:nvPr>
        </p:nvSpPr>
        <p:spPr>
          <a:xfrm>
            <a:off x="76200" y="1190625"/>
            <a:ext cx="12287250" cy="5667375"/>
          </a:xfrm>
        </p:spPr>
        <p:txBody>
          <a:bodyPr>
            <a:normAutofit fontScale="70000" lnSpcReduction="20000"/>
          </a:bodyPr>
          <a:lstStyle/>
          <a:p>
            <a:r>
              <a:rPr lang="en-US" dirty="0">
                <a:latin typeface="Cambria Math" panose="02040503050406030204" pitchFamily="18" charset="0"/>
                <a:ea typeface="Cambria Math" panose="02040503050406030204" pitchFamily="18" charset="0"/>
              </a:rPr>
              <a:t>The aim of proposed system is to develop a system of improved facilities.  The proposed system can overcome all the limitations of the existing system.</a:t>
            </a:r>
          </a:p>
          <a:p>
            <a:r>
              <a:rPr lang="en-US" dirty="0">
                <a:latin typeface="Cambria Math" panose="02040503050406030204" pitchFamily="18" charset="0"/>
                <a:ea typeface="Cambria Math" panose="02040503050406030204" pitchFamily="18" charset="0"/>
              </a:rPr>
              <a:t>Fully automated and hence reduces human errors and investments.  </a:t>
            </a:r>
          </a:p>
          <a:p>
            <a:r>
              <a:rPr lang="en-US" dirty="0">
                <a:latin typeface="Cambria Math" panose="02040503050406030204" pitchFamily="18" charset="0"/>
                <a:ea typeface="Cambria Math" panose="02040503050406030204" pitchFamily="18" charset="0"/>
              </a:rPr>
              <a:t>Customer’s queue is minimized because of the automated system.</a:t>
            </a:r>
          </a:p>
          <a:p>
            <a:r>
              <a:rPr lang="en-US" dirty="0">
                <a:latin typeface="Cambria Math" panose="02040503050406030204" pitchFamily="18" charset="0"/>
                <a:ea typeface="Cambria Math" panose="02040503050406030204" pitchFamily="18" charset="0"/>
              </a:rPr>
              <a:t>Security to the data is given by providing password at various stages.</a:t>
            </a:r>
          </a:p>
          <a:p>
            <a:r>
              <a:rPr lang="en-US" dirty="0">
                <a:latin typeface="Cambria Math" panose="02040503050406030204" pitchFamily="18" charset="0"/>
                <a:ea typeface="Cambria Math" panose="02040503050406030204" pitchFamily="18" charset="0"/>
              </a:rPr>
              <a:t>Flexibility in technology and Implementation.</a:t>
            </a:r>
          </a:p>
          <a:p>
            <a:pPr algn="just"/>
            <a:r>
              <a:rPr lang="en-US" dirty="0">
                <a:latin typeface="Cambria Math" panose="02040503050406030204" pitchFamily="18" charset="0"/>
                <a:ea typeface="Cambria Math" panose="02040503050406030204" pitchFamily="18" charset="0"/>
              </a:rPr>
              <a:t>Easier to maintain, Edit and Update records.</a:t>
            </a:r>
          </a:p>
          <a:p>
            <a:r>
              <a:rPr lang="en-US" dirty="0">
                <a:latin typeface="Cambria Math" panose="02040503050406030204" pitchFamily="18" charset="0"/>
                <a:ea typeface="Cambria Math" panose="02040503050406030204" pitchFamily="18" charset="0"/>
              </a:rPr>
              <a:t>The system provides proper security and reduces the manual work. </a:t>
            </a:r>
          </a:p>
          <a:p>
            <a:r>
              <a:rPr lang="en-US" dirty="0">
                <a:latin typeface="Cambria Math" panose="02040503050406030204" pitchFamily="18" charset="0"/>
                <a:ea typeface="Cambria Math" panose="02040503050406030204" pitchFamily="18" charset="0"/>
              </a:rPr>
              <a:t>Security of data.</a:t>
            </a:r>
          </a:p>
          <a:p>
            <a:r>
              <a:rPr lang="en-US" dirty="0">
                <a:latin typeface="Cambria Math" panose="02040503050406030204" pitchFamily="18" charset="0"/>
                <a:ea typeface="Cambria Math" panose="02040503050406030204" pitchFamily="18" charset="0"/>
              </a:rPr>
              <a:t>Ensure data accuracy’s. </a:t>
            </a:r>
          </a:p>
          <a:p>
            <a:r>
              <a:rPr lang="en-US" dirty="0">
                <a:latin typeface="Cambria Math" panose="02040503050406030204" pitchFamily="18" charset="0"/>
                <a:ea typeface="Cambria Math" panose="02040503050406030204" pitchFamily="18" charset="0"/>
              </a:rPr>
              <a:t>Proper control of the higher officials. </a:t>
            </a:r>
          </a:p>
          <a:p>
            <a:r>
              <a:rPr lang="en-US" dirty="0">
                <a:latin typeface="Cambria Math" panose="02040503050406030204" pitchFamily="18" charset="0"/>
                <a:ea typeface="Cambria Math" panose="02040503050406030204" pitchFamily="18" charset="0"/>
              </a:rPr>
              <a:t>Minimize manual data entry. </a:t>
            </a:r>
          </a:p>
          <a:p>
            <a:r>
              <a:rPr lang="en-US" dirty="0">
                <a:latin typeface="Cambria Math" panose="02040503050406030204" pitchFamily="18" charset="0"/>
                <a:ea typeface="Cambria Math" panose="02040503050406030204" pitchFamily="18" charset="0"/>
              </a:rPr>
              <a:t>Minimum time needed for the various processing.</a:t>
            </a:r>
          </a:p>
          <a:p>
            <a:r>
              <a:rPr lang="en-US" dirty="0">
                <a:latin typeface="Cambria Math" panose="02040503050406030204" pitchFamily="18" charset="0"/>
                <a:ea typeface="Cambria Math" panose="02040503050406030204" pitchFamily="18" charset="0"/>
              </a:rPr>
              <a:t>Greater efficiency. </a:t>
            </a:r>
          </a:p>
          <a:p>
            <a:r>
              <a:rPr lang="en-US" dirty="0">
                <a:latin typeface="Cambria Math" panose="02040503050406030204" pitchFamily="18" charset="0"/>
                <a:ea typeface="Cambria Math" panose="02040503050406030204" pitchFamily="18" charset="0"/>
              </a:rPr>
              <a:t>Better service. </a:t>
            </a:r>
          </a:p>
          <a:p>
            <a:r>
              <a:rPr lang="en-US" dirty="0">
                <a:latin typeface="Cambria Math" panose="02040503050406030204" pitchFamily="18" charset="0"/>
                <a:ea typeface="Cambria Math" panose="02040503050406030204" pitchFamily="18" charset="0"/>
              </a:rPr>
              <a:t>User friendliness and interactive. </a:t>
            </a:r>
          </a:p>
          <a:p>
            <a:r>
              <a:rPr lang="en-US" dirty="0">
                <a:latin typeface="Cambria Math" panose="02040503050406030204" pitchFamily="18" charset="0"/>
                <a:ea typeface="Cambria Math" panose="02040503050406030204" pitchFamily="18" charset="0"/>
              </a:rPr>
              <a:t>Minimum time required. </a:t>
            </a:r>
            <a:endParaRPr lang="en-IN"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341912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A419-F465-3A65-841C-0546E5EB2CC3}"/>
              </a:ext>
            </a:extLst>
          </p:cNvPr>
          <p:cNvSpPr>
            <a:spLocks noGrp="1"/>
          </p:cNvSpPr>
          <p:nvPr>
            <p:ph type="title"/>
          </p:nvPr>
        </p:nvSpPr>
        <p:spPr>
          <a:xfrm flipV="1">
            <a:off x="913795" y="-742950"/>
            <a:ext cx="10353761" cy="30479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1148B14-8C59-1C0C-97E1-D6878BEE0177}"/>
              </a:ext>
            </a:extLst>
          </p:cNvPr>
          <p:cNvSpPr>
            <a:spLocks noGrp="1"/>
          </p:cNvSpPr>
          <p:nvPr>
            <p:ph idx="1"/>
          </p:nvPr>
        </p:nvSpPr>
        <p:spPr>
          <a:xfrm>
            <a:off x="-733426" y="1924049"/>
            <a:ext cx="14049375" cy="4714875"/>
          </a:xfrm>
        </p:spPr>
        <p:txBody>
          <a:bodyPr/>
          <a:lstStyle/>
          <a:p>
            <a:pPr marL="0" indent="0" algn="ctr">
              <a:buNone/>
            </a:pPr>
            <a:r>
              <a:rPr lang="en-IN" sz="6000" b="1" u="sng" dirty="0">
                <a:latin typeface="Cambria Math" panose="02040503050406030204" pitchFamily="18" charset="0"/>
                <a:ea typeface="Cambria Math" panose="02040503050406030204" pitchFamily="18" charset="0"/>
              </a:rPr>
              <a:t>HARDWARE  AND  SOFTWARE</a:t>
            </a:r>
          </a:p>
          <a:p>
            <a:pPr marL="0" indent="0" algn="ctr">
              <a:buNone/>
            </a:pPr>
            <a:r>
              <a:rPr lang="en-IN" sz="6000" b="1" u="sng" dirty="0">
                <a:effectLst/>
                <a:latin typeface="Cambria Math" panose="02040503050406030204" pitchFamily="18" charset="0"/>
                <a:ea typeface="Cambria Math" panose="02040503050406030204" pitchFamily="18" charset="0"/>
              </a:rPr>
              <a:t>REQUIREMENT</a:t>
            </a:r>
          </a:p>
          <a:p>
            <a:endParaRPr lang="en-IN" dirty="0"/>
          </a:p>
        </p:txBody>
      </p:sp>
    </p:spTree>
    <p:extLst>
      <p:ext uri="{BB962C8B-B14F-4D97-AF65-F5344CB8AC3E}">
        <p14:creationId xmlns:p14="http://schemas.microsoft.com/office/powerpoint/2010/main" val="4286388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B3FFD-0505-971B-882D-39C432E704EC}"/>
              </a:ext>
            </a:extLst>
          </p:cNvPr>
          <p:cNvSpPr>
            <a:spLocks noGrp="1"/>
          </p:cNvSpPr>
          <p:nvPr>
            <p:ph type="title"/>
          </p:nvPr>
        </p:nvSpPr>
        <p:spPr>
          <a:xfrm>
            <a:off x="913795" y="76200"/>
            <a:ext cx="10353761" cy="1533525"/>
          </a:xfrm>
        </p:spPr>
        <p:txBody>
          <a:bodyPr>
            <a:normAutofit/>
          </a:bodyPr>
          <a:lstStyle/>
          <a:p>
            <a:r>
              <a:rPr lang="en-IN" sz="5400" u="sng" dirty="0">
                <a:latin typeface="Cambria Math" panose="02040503050406030204" pitchFamily="18" charset="0"/>
                <a:ea typeface="Cambria Math" panose="02040503050406030204" pitchFamily="18" charset="0"/>
              </a:rPr>
              <a:t>Hardware  requirements  :-</a:t>
            </a:r>
          </a:p>
        </p:txBody>
      </p:sp>
      <p:graphicFrame>
        <p:nvGraphicFramePr>
          <p:cNvPr id="4" name="Content Placeholder 3">
            <a:extLst>
              <a:ext uri="{FF2B5EF4-FFF2-40B4-BE49-F238E27FC236}">
                <a16:creationId xmlns:a16="http://schemas.microsoft.com/office/drawing/2014/main" id="{1A7F164E-C1A1-EBE5-A11E-0883F31972CA}"/>
              </a:ext>
            </a:extLst>
          </p:cNvPr>
          <p:cNvGraphicFramePr>
            <a:graphicFrameLocks noGrp="1"/>
          </p:cNvGraphicFramePr>
          <p:nvPr>
            <p:ph idx="1"/>
            <p:extLst>
              <p:ext uri="{D42A27DB-BD31-4B8C-83A1-F6EECF244321}">
                <p14:modId xmlns:p14="http://schemas.microsoft.com/office/powerpoint/2010/main" val="2385301254"/>
              </p:ext>
            </p:extLst>
          </p:nvPr>
        </p:nvGraphicFramePr>
        <p:xfrm>
          <a:off x="771526" y="2076450"/>
          <a:ext cx="10963274" cy="4391030"/>
        </p:xfrm>
        <a:graphic>
          <a:graphicData uri="http://schemas.openxmlformats.org/drawingml/2006/table">
            <a:tbl>
              <a:tblPr>
                <a:tableStyleId>{5C22544A-7EE6-4342-B048-85BDC9FD1C3A}</a:tableStyleId>
              </a:tblPr>
              <a:tblGrid>
                <a:gridCol w="5493935">
                  <a:extLst>
                    <a:ext uri="{9D8B030D-6E8A-4147-A177-3AD203B41FA5}">
                      <a16:colId xmlns:a16="http://schemas.microsoft.com/office/drawing/2014/main" val="2556806100"/>
                    </a:ext>
                  </a:extLst>
                </a:gridCol>
                <a:gridCol w="5469339">
                  <a:extLst>
                    <a:ext uri="{9D8B030D-6E8A-4147-A177-3AD203B41FA5}">
                      <a16:colId xmlns:a16="http://schemas.microsoft.com/office/drawing/2014/main" val="3003334230"/>
                    </a:ext>
                  </a:extLst>
                </a:gridCol>
              </a:tblGrid>
              <a:tr h="627290">
                <a:tc>
                  <a:txBody>
                    <a:bodyPr/>
                    <a:lstStyle/>
                    <a:p>
                      <a:pPr algn="ctr">
                        <a:lnSpc>
                          <a:spcPct val="150000"/>
                        </a:lnSpc>
                        <a:spcAft>
                          <a:spcPts val="1000"/>
                        </a:spcAft>
                      </a:pPr>
                      <a:r>
                        <a:rPr lang="en-US" sz="1400" u="sng">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u="sng">
                          <a:effectLst/>
                        </a:rPr>
                        <a:t>Required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3250379"/>
                  </a:ext>
                </a:extLst>
              </a:tr>
              <a:tr h="627290">
                <a:tc>
                  <a:txBody>
                    <a:bodyPr/>
                    <a:lstStyle/>
                    <a:p>
                      <a:pPr algn="ctr">
                        <a:lnSpc>
                          <a:spcPct val="150000"/>
                        </a:lnSpc>
                        <a:spcAft>
                          <a:spcPts val="1000"/>
                        </a:spcAft>
                      </a:pPr>
                      <a:r>
                        <a:rPr lang="en-US" sz="1400">
                          <a:effectLst/>
                        </a:rPr>
                        <a:t>Processor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a:effectLst/>
                        </a:rPr>
                        <a:t>Pentium III 630MHz</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4193635"/>
                  </a:ext>
                </a:extLst>
              </a:tr>
              <a:tr h="627290">
                <a:tc>
                  <a:txBody>
                    <a:bodyPr/>
                    <a:lstStyle/>
                    <a:p>
                      <a:pPr algn="ctr">
                        <a:lnSpc>
                          <a:spcPct val="150000"/>
                        </a:lnSpc>
                        <a:spcAft>
                          <a:spcPts val="1000"/>
                        </a:spcAft>
                      </a:pPr>
                      <a:r>
                        <a:rPr lang="en-US" sz="1400">
                          <a:effectLst/>
                        </a:rPr>
                        <a:t>Ram</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a:effectLst/>
                        </a:rPr>
                        <a:t>128 MB</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58279452"/>
                  </a:ext>
                </a:extLst>
              </a:tr>
              <a:tr h="627290">
                <a:tc>
                  <a:txBody>
                    <a:bodyPr/>
                    <a:lstStyle/>
                    <a:p>
                      <a:pPr algn="ctr">
                        <a:lnSpc>
                          <a:spcPct val="150000"/>
                        </a:lnSpc>
                        <a:spcAft>
                          <a:spcPts val="1000"/>
                        </a:spcAft>
                      </a:pPr>
                      <a:r>
                        <a:rPr lang="en-US" sz="1400" dirty="0">
                          <a:effectLst/>
                        </a:rPr>
                        <a:t>Hard Disk</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a:effectLst/>
                        </a:rPr>
                        <a:t>20 GB</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67077176"/>
                  </a:ext>
                </a:extLst>
              </a:tr>
              <a:tr h="627290">
                <a:tc>
                  <a:txBody>
                    <a:bodyPr/>
                    <a:lstStyle/>
                    <a:p>
                      <a:pPr algn="ctr">
                        <a:lnSpc>
                          <a:spcPct val="150000"/>
                        </a:lnSpc>
                        <a:spcAft>
                          <a:spcPts val="1000"/>
                        </a:spcAft>
                      </a:pPr>
                      <a:r>
                        <a:rPr lang="en-US" sz="1400" b="0" dirty="0" err="1">
                          <a:effectLst/>
                          <a:latin typeface="+mn-lt"/>
                          <a:ea typeface="Times New Roman" panose="02020603050405020304" pitchFamily="18" charset="0"/>
                          <a:cs typeface="Times New Roman" panose="02020603050405020304" pitchFamily="18" charset="0"/>
                        </a:rPr>
                        <a:t>Moniter</a:t>
                      </a:r>
                      <a:endParaRPr lang="en-IN" sz="1100" b="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a:effectLst/>
                        </a:rPr>
                        <a:t>15 inches Colour Moniter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918541"/>
                  </a:ext>
                </a:extLst>
              </a:tr>
              <a:tr h="627290">
                <a:tc>
                  <a:txBody>
                    <a:bodyPr/>
                    <a:lstStyle/>
                    <a:p>
                      <a:pPr algn="ctr">
                        <a:lnSpc>
                          <a:spcPct val="150000"/>
                        </a:lnSpc>
                        <a:spcAft>
                          <a:spcPts val="1000"/>
                        </a:spcAft>
                      </a:pPr>
                      <a:r>
                        <a:rPr lang="en-US" sz="1400" dirty="0">
                          <a:effectLst/>
                          <a:latin typeface="+mn-lt"/>
                          <a:ea typeface="Times New Roman" panose="02020603050405020304" pitchFamily="18" charset="0"/>
                          <a:cs typeface="Times New Roman" panose="02020603050405020304" pitchFamily="18" charset="0"/>
                        </a:rPr>
                        <a:t>Keyboard</a:t>
                      </a:r>
                      <a:endParaRPr lang="en-IN"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a:effectLst/>
                        </a:rPr>
                        <a:t>122 Keys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01444383"/>
                  </a:ext>
                </a:extLst>
              </a:tr>
              <a:tr h="627290">
                <a:tc>
                  <a:txBody>
                    <a:bodyPr/>
                    <a:lstStyle/>
                    <a:p>
                      <a:pPr algn="ctr">
                        <a:lnSpc>
                          <a:spcPct val="150000"/>
                        </a:lnSpc>
                        <a:spcAft>
                          <a:spcPts val="1000"/>
                        </a:spcAft>
                      </a:pPr>
                      <a:r>
                        <a:rPr lang="en-US" sz="1400">
                          <a:effectLst/>
                        </a:rPr>
                        <a:t>Operating System</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dirty="0">
                          <a:effectLst/>
                        </a:rPr>
                        <a:t>64 Bit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4855840"/>
                  </a:ext>
                </a:extLst>
              </a:tr>
            </a:tbl>
          </a:graphicData>
        </a:graphic>
      </p:graphicFrame>
    </p:spTree>
    <p:extLst>
      <p:ext uri="{BB962C8B-B14F-4D97-AF65-F5344CB8AC3E}">
        <p14:creationId xmlns:p14="http://schemas.microsoft.com/office/powerpoint/2010/main" val="208206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1139-E540-FB29-68AF-56FAF9237571}"/>
              </a:ext>
            </a:extLst>
          </p:cNvPr>
          <p:cNvSpPr>
            <a:spLocks noGrp="1"/>
          </p:cNvSpPr>
          <p:nvPr>
            <p:ph type="title"/>
          </p:nvPr>
        </p:nvSpPr>
        <p:spPr>
          <a:xfrm>
            <a:off x="913795" y="609600"/>
            <a:ext cx="10353761" cy="2123768"/>
          </a:xfrm>
        </p:spPr>
        <p:txBody>
          <a:bodyPr>
            <a:noAutofit/>
          </a:bodyPr>
          <a:lstStyle/>
          <a:p>
            <a:r>
              <a:rPr lang="en-IN" sz="4800" u="sng" dirty="0">
                <a:latin typeface="Cambria Math" panose="02040503050406030204" pitchFamily="18" charset="0"/>
                <a:ea typeface="Cambria Math" panose="02040503050406030204" pitchFamily="18" charset="0"/>
              </a:rPr>
              <a:t>Software  requirements  :-</a:t>
            </a:r>
            <a:br>
              <a:rPr lang="en-IN" sz="4800" dirty="0">
                <a:latin typeface="Cambria Math" panose="02040503050406030204" pitchFamily="18" charset="0"/>
                <a:ea typeface="Cambria Math" panose="02040503050406030204" pitchFamily="18" charset="0"/>
              </a:rPr>
            </a:br>
            <a:br>
              <a:rPr lang="en-IN" sz="4800" dirty="0">
                <a:latin typeface="Cambria Math" panose="02040503050406030204" pitchFamily="18" charset="0"/>
                <a:ea typeface="Cambria Math" panose="02040503050406030204" pitchFamily="18" charset="0"/>
              </a:rPr>
            </a:br>
            <a:endParaRPr lang="en-IN" sz="4800" dirty="0">
              <a:latin typeface="Cambria Math" panose="02040503050406030204" pitchFamily="18" charset="0"/>
              <a:ea typeface="Cambria Math" panose="02040503050406030204" pitchFamily="18" charset="0"/>
            </a:endParaRPr>
          </a:p>
        </p:txBody>
      </p:sp>
      <p:graphicFrame>
        <p:nvGraphicFramePr>
          <p:cNvPr id="4" name="Content Placeholder 3">
            <a:extLst>
              <a:ext uri="{FF2B5EF4-FFF2-40B4-BE49-F238E27FC236}">
                <a16:creationId xmlns:a16="http://schemas.microsoft.com/office/drawing/2014/main" id="{746E1783-5E42-2F0F-0505-397EBDA65CC4}"/>
              </a:ext>
            </a:extLst>
          </p:cNvPr>
          <p:cNvGraphicFramePr>
            <a:graphicFrameLocks noGrp="1"/>
          </p:cNvGraphicFramePr>
          <p:nvPr>
            <p:ph idx="1"/>
            <p:extLst>
              <p:ext uri="{D42A27DB-BD31-4B8C-83A1-F6EECF244321}">
                <p14:modId xmlns:p14="http://schemas.microsoft.com/office/powerpoint/2010/main" val="452327710"/>
              </p:ext>
            </p:extLst>
          </p:nvPr>
        </p:nvGraphicFramePr>
        <p:xfrm>
          <a:off x="432619" y="2310581"/>
          <a:ext cx="11434915" cy="3937820"/>
        </p:xfrm>
        <a:graphic>
          <a:graphicData uri="http://schemas.openxmlformats.org/drawingml/2006/table">
            <a:tbl>
              <a:tblPr>
                <a:tableStyleId>{5C22544A-7EE6-4342-B048-85BDC9FD1C3A}</a:tableStyleId>
              </a:tblPr>
              <a:tblGrid>
                <a:gridCol w="5034116">
                  <a:extLst>
                    <a:ext uri="{9D8B030D-6E8A-4147-A177-3AD203B41FA5}">
                      <a16:colId xmlns:a16="http://schemas.microsoft.com/office/drawing/2014/main" val="2523600548"/>
                    </a:ext>
                  </a:extLst>
                </a:gridCol>
                <a:gridCol w="6400799">
                  <a:extLst>
                    <a:ext uri="{9D8B030D-6E8A-4147-A177-3AD203B41FA5}">
                      <a16:colId xmlns:a16="http://schemas.microsoft.com/office/drawing/2014/main" val="2590957229"/>
                    </a:ext>
                  </a:extLst>
                </a:gridCol>
              </a:tblGrid>
              <a:tr h="697335">
                <a:tc>
                  <a:txBody>
                    <a:bodyPr/>
                    <a:lstStyle/>
                    <a:p>
                      <a:pPr algn="ctr">
                        <a:lnSpc>
                          <a:spcPct val="150000"/>
                        </a:lnSpc>
                        <a:spcAft>
                          <a:spcPts val="1000"/>
                        </a:spcAft>
                      </a:pPr>
                      <a:r>
                        <a:rPr lang="en-US" sz="1400">
                          <a:effectLst/>
                        </a:rPr>
                        <a:t>Server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dirty="0">
                          <a:effectLst/>
                        </a:rPr>
                        <a:t>Apache 2.4.5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15422917"/>
                  </a:ext>
                </a:extLst>
              </a:tr>
              <a:tr h="723210">
                <a:tc>
                  <a:txBody>
                    <a:bodyPr/>
                    <a:lstStyle/>
                    <a:p>
                      <a:pPr algn="ctr">
                        <a:lnSpc>
                          <a:spcPct val="150000"/>
                        </a:lnSpc>
                        <a:spcAft>
                          <a:spcPts val="1000"/>
                        </a:spcAft>
                      </a:pPr>
                      <a:r>
                        <a:rPr lang="en-US" sz="1400" dirty="0">
                          <a:effectLst/>
                        </a:rPr>
                        <a:t>Front-end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dirty="0">
                          <a:effectLst/>
                        </a:rPr>
                        <a:t>Html , </a:t>
                      </a:r>
                      <a:r>
                        <a:rPr lang="en-US" sz="1400" dirty="0" err="1">
                          <a:effectLst/>
                        </a:rPr>
                        <a:t>Css</a:t>
                      </a:r>
                      <a:r>
                        <a:rPr lang="en-US" sz="1400" dirty="0">
                          <a:effectLst/>
                        </a:rPr>
                        <a:t> , Bootstrap , Ajax, </a:t>
                      </a:r>
                      <a:r>
                        <a:rPr lang="en-US" sz="1400" dirty="0" err="1">
                          <a:effectLst/>
                        </a:rPr>
                        <a:t>Jquery</a:t>
                      </a:r>
                      <a:endParaRPr lang="en-IN" sz="1100" dirty="0">
                        <a:effectLst/>
                      </a:endParaRPr>
                    </a:p>
                    <a:p>
                      <a:pPr algn="ctr">
                        <a:lnSpc>
                          <a:spcPct val="150000"/>
                        </a:lnSpc>
                        <a:spcAft>
                          <a:spcPts val="1000"/>
                        </a:spcAft>
                      </a:pPr>
                      <a:r>
                        <a:rPr lang="en-US" sz="1400" dirty="0">
                          <a:effectLst/>
                        </a:rPr>
                        <a:t>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2745710"/>
                  </a:ext>
                </a:extLst>
              </a:tr>
              <a:tr h="817417">
                <a:tc>
                  <a:txBody>
                    <a:bodyPr/>
                    <a:lstStyle/>
                    <a:p>
                      <a:pPr algn="ctr">
                        <a:lnSpc>
                          <a:spcPct val="150000"/>
                        </a:lnSpc>
                        <a:spcAft>
                          <a:spcPts val="1000"/>
                        </a:spcAft>
                      </a:pPr>
                      <a:r>
                        <a:rPr lang="en-US" sz="1400" dirty="0">
                          <a:effectLst/>
                        </a:rPr>
                        <a:t>Back-end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US" sz="1400" dirty="0">
                          <a:effectLst/>
                        </a:rPr>
                        <a:t>PHP 8.4.1,  PostgreSQL 5.5.32 ( using </a:t>
                      </a:r>
                      <a:r>
                        <a:rPr lang="en-US" sz="1400" dirty="0" err="1">
                          <a:effectLst/>
                        </a:rPr>
                        <a:t>phpmyadmin</a:t>
                      </a:r>
                      <a:r>
                        <a:rPr lang="en-US" sz="1400" dirty="0">
                          <a:effectLst/>
                        </a:rPr>
                        <a:t> 5.1.3 )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8665632"/>
                  </a:ext>
                </a:extLst>
              </a:tr>
              <a:tr h="1002523">
                <a:tc>
                  <a:txBody>
                    <a:bodyPr/>
                    <a:lstStyle/>
                    <a:p>
                      <a:pPr algn="ctr">
                        <a:lnSpc>
                          <a:spcPct val="150000"/>
                        </a:lnSpc>
                        <a:spcAft>
                          <a:spcPts val="1000"/>
                        </a:spcAft>
                      </a:pPr>
                      <a:r>
                        <a:rPr lang="en-US" sz="1400" dirty="0">
                          <a:effectLst/>
                        </a:rPr>
                        <a:t>Integrated Development Environment (IDE)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15000"/>
                        </a:lnSpc>
                        <a:spcAft>
                          <a:spcPts val="1000"/>
                        </a:spcAft>
                      </a:pPr>
                      <a:r>
                        <a:rPr lang="en-US" sz="1400" dirty="0">
                          <a:effectLst/>
                        </a:rPr>
                        <a:t>         </a:t>
                      </a:r>
                      <a:r>
                        <a:rPr lang="en-US" sz="1400" dirty="0" err="1">
                          <a:effectLst/>
                        </a:rPr>
                        <a:t>Netbeans</a:t>
                      </a:r>
                      <a:r>
                        <a:rPr lang="en-US" sz="1400" dirty="0">
                          <a:effectLst/>
                        </a:rPr>
                        <a:t> 7.3.1</a:t>
                      </a:r>
                      <a:endParaRPr lang="en-IN" sz="1100" dirty="0">
                        <a:effectLst/>
                      </a:endParaRPr>
                    </a:p>
                    <a:p>
                      <a:pPr algn="ctr">
                        <a:lnSpc>
                          <a:spcPct val="150000"/>
                        </a:lnSpc>
                        <a:spcAft>
                          <a:spcPts val="1000"/>
                        </a:spcAft>
                      </a:pPr>
                      <a:r>
                        <a:rPr lang="en-US" sz="1400" dirty="0">
                          <a:effectLst/>
                        </a:rPr>
                        <a:t>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84106702"/>
                  </a:ext>
                </a:extLst>
              </a:tr>
              <a:tr h="697335">
                <a:tc>
                  <a:txBody>
                    <a:bodyPr/>
                    <a:lstStyle/>
                    <a:p>
                      <a:pPr algn="ctr">
                        <a:lnSpc>
                          <a:spcPct val="150000"/>
                        </a:lnSpc>
                        <a:spcAft>
                          <a:spcPts val="1000"/>
                        </a:spcAft>
                      </a:pPr>
                      <a:r>
                        <a:rPr lang="en-US" sz="1400" dirty="0">
                          <a:effectLst/>
                        </a:rPr>
                        <a:t>Platform</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15000"/>
                        </a:lnSpc>
                        <a:spcAft>
                          <a:spcPts val="1000"/>
                        </a:spcAft>
                      </a:pPr>
                      <a:r>
                        <a:rPr lang="en-US" sz="1400" dirty="0">
                          <a:effectLst/>
                        </a:rPr>
                        <a:t>Windows 10</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81096781"/>
                  </a:ext>
                </a:extLst>
              </a:tr>
            </a:tbl>
          </a:graphicData>
        </a:graphic>
      </p:graphicFrame>
      <p:sp>
        <p:nvSpPr>
          <p:cNvPr id="5" name="Rectangle 1">
            <a:extLst>
              <a:ext uri="{FF2B5EF4-FFF2-40B4-BE49-F238E27FC236}">
                <a16:creationId xmlns:a16="http://schemas.microsoft.com/office/drawing/2014/main" id="{686BBE7D-AE24-0E7F-D520-C8AD52CBE803}"/>
              </a:ext>
            </a:extLst>
          </p:cNvPr>
          <p:cNvSpPr>
            <a:spLocks noChangeArrowheads="1"/>
          </p:cNvSpPr>
          <p:nvPr/>
        </p:nvSpPr>
        <p:spPr bwMode="auto">
          <a:xfrm>
            <a:off x="-2348045" y="0"/>
            <a:ext cx="170044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562644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B285D-35CB-4004-8485-E634DF912E0B}"/>
              </a:ext>
            </a:extLst>
          </p:cNvPr>
          <p:cNvSpPr>
            <a:spLocks noGrp="1"/>
          </p:cNvSpPr>
          <p:nvPr>
            <p:ph type="title"/>
          </p:nvPr>
        </p:nvSpPr>
        <p:spPr>
          <a:xfrm>
            <a:off x="-752475" y="-133350"/>
            <a:ext cx="13887450" cy="1343025"/>
          </a:xfrm>
        </p:spPr>
        <p:txBody>
          <a:bodyPr>
            <a:noAutofit/>
          </a:bodyPr>
          <a:lstStyle/>
          <a:p>
            <a:r>
              <a:rPr lang="en-US" sz="4800" u="sng" dirty="0" err="1">
                <a:latin typeface="Cambria Math" panose="02040503050406030204" pitchFamily="18" charset="0"/>
                <a:ea typeface="Cambria Math" panose="02040503050406030204" pitchFamily="18" charset="0"/>
              </a:rPr>
              <a:t>Erd</a:t>
            </a:r>
            <a:r>
              <a:rPr lang="en-US" sz="4800" u="sng" dirty="0">
                <a:latin typeface="Cambria Math" panose="02040503050406030204" pitchFamily="18" charset="0"/>
                <a:ea typeface="Cambria Math" panose="02040503050406030204" pitchFamily="18" charset="0"/>
              </a:rPr>
              <a:t>-online food ordering system</a:t>
            </a:r>
            <a:endParaRPr lang="en-IN" sz="4800" u="sng" dirty="0">
              <a:latin typeface="Cambria Math" panose="02040503050406030204" pitchFamily="18" charset="0"/>
              <a:ea typeface="Cambria Math" panose="02040503050406030204" pitchFamily="18" charset="0"/>
            </a:endParaRPr>
          </a:p>
        </p:txBody>
      </p:sp>
      <p:pic>
        <p:nvPicPr>
          <p:cNvPr id="9" name="Content Placeholder 8">
            <a:extLst>
              <a:ext uri="{FF2B5EF4-FFF2-40B4-BE49-F238E27FC236}">
                <a16:creationId xmlns:a16="http://schemas.microsoft.com/office/drawing/2014/main" id="{7D51CCE7-384E-2A3F-FD79-CCDD10A121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650" y="1076325"/>
            <a:ext cx="10086975" cy="5705475"/>
          </a:xfrm>
        </p:spPr>
      </p:pic>
    </p:spTree>
    <p:extLst>
      <p:ext uri="{BB962C8B-B14F-4D97-AF65-F5344CB8AC3E}">
        <p14:creationId xmlns:p14="http://schemas.microsoft.com/office/powerpoint/2010/main" val="324034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8023D-5D0A-286F-0536-9540D6365092}"/>
              </a:ext>
            </a:extLst>
          </p:cNvPr>
          <p:cNvSpPr>
            <a:spLocks noGrp="1"/>
          </p:cNvSpPr>
          <p:nvPr>
            <p:ph type="title"/>
          </p:nvPr>
        </p:nvSpPr>
        <p:spPr>
          <a:xfrm>
            <a:off x="913795" y="-171450"/>
            <a:ext cx="10353761" cy="1076325"/>
          </a:xfrm>
        </p:spPr>
        <p:txBody>
          <a:bodyPr/>
          <a:lstStyle/>
          <a:p>
            <a:r>
              <a:rPr lang="en-US" u="sng" dirty="0" err="1"/>
              <a:t>Usecase</a:t>
            </a:r>
            <a:r>
              <a:rPr lang="en-US" u="sng" dirty="0"/>
              <a:t> diagrams :-</a:t>
            </a:r>
            <a:endParaRPr lang="en-IN" u="sng" dirty="0"/>
          </a:p>
        </p:txBody>
      </p:sp>
      <p:pic>
        <p:nvPicPr>
          <p:cNvPr id="6" name="Content Placeholder 5">
            <a:extLst>
              <a:ext uri="{FF2B5EF4-FFF2-40B4-BE49-F238E27FC236}">
                <a16:creationId xmlns:a16="http://schemas.microsoft.com/office/drawing/2014/main" id="{99215847-5CBF-74E8-3B46-C1AB955163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685"/>
          <a:stretch/>
        </p:blipFill>
        <p:spPr bwMode="auto">
          <a:xfrm>
            <a:off x="438149" y="781050"/>
            <a:ext cx="11344275" cy="588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96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E033-BC99-9A2C-2E13-03C38164A493}"/>
              </a:ext>
            </a:extLst>
          </p:cNvPr>
          <p:cNvSpPr>
            <a:spLocks noGrp="1"/>
          </p:cNvSpPr>
          <p:nvPr>
            <p:ph type="title"/>
          </p:nvPr>
        </p:nvSpPr>
        <p:spPr>
          <a:xfrm>
            <a:off x="913795" y="-66674"/>
            <a:ext cx="10353761" cy="942974"/>
          </a:xfrm>
        </p:spPr>
        <p:txBody>
          <a:bodyPr>
            <a:normAutofit/>
          </a:bodyPr>
          <a:lstStyle/>
          <a:p>
            <a:r>
              <a:rPr lang="en-US" sz="4400" u="sng" dirty="0">
                <a:latin typeface="Cambria" panose="02040503050406030204" pitchFamily="18" charset="0"/>
                <a:ea typeface="Cambria" panose="02040503050406030204" pitchFamily="18" charset="0"/>
              </a:rPr>
              <a:t>Class diagram :-</a:t>
            </a:r>
            <a:endParaRPr lang="en-IN" sz="44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DA225118-5FDC-0877-36C7-784FD964EF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950" y="1038224"/>
            <a:ext cx="11591925" cy="5686425"/>
          </a:xfrm>
        </p:spPr>
      </p:pic>
    </p:spTree>
    <p:extLst>
      <p:ext uri="{BB962C8B-B14F-4D97-AF65-F5344CB8AC3E}">
        <p14:creationId xmlns:p14="http://schemas.microsoft.com/office/powerpoint/2010/main" val="3381717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966B-1EF4-D94D-CBCC-9DA55F990136}"/>
              </a:ext>
            </a:extLst>
          </p:cNvPr>
          <p:cNvSpPr>
            <a:spLocks noGrp="1"/>
          </p:cNvSpPr>
          <p:nvPr>
            <p:ph type="title"/>
          </p:nvPr>
        </p:nvSpPr>
        <p:spPr>
          <a:xfrm>
            <a:off x="913795" y="0"/>
            <a:ext cx="10353761" cy="657225"/>
          </a:xfrm>
        </p:spPr>
        <p:txBody>
          <a:bodyPr>
            <a:normAutofit fontScale="90000"/>
          </a:bodyPr>
          <a:lstStyle/>
          <a:p>
            <a:r>
              <a:rPr lang="en-IN" sz="4400" u="sng" dirty="0" err="1">
                <a:latin typeface="Cambria" panose="02040503050406030204" pitchFamily="18" charset="0"/>
                <a:ea typeface="Cambria" panose="02040503050406030204" pitchFamily="18" charset="0"/>
              </a:rPr>
              <a:t>Sequance</a:t>
            </a:r>
            <a:r>
              <a:rPr lang="en-IN" sz="4400" u="sng" dirty="0">
                <a:latin typeface="Cambria" panose="02040503050406030204" pitchFamily="18" charset="0"/>
                <a:ea typeface="Cambria" panose="02040503050406030204" pitchFamily="18" charset="0"/>
              </a:rPr>
              <a:t> diagram :-</a:t>
            </a:r>
          </a:p>
        </p:txBody>
      </p:sp>
      <p:pic>
        <p:nvPicPr>
          <p:cNvPr id="5" name="Content Placeholder 4">
            <a:extLst>
              <a:ext uri="{FF2B5EF4-FFF2-40B4-BE49-F238E27FC236}">
                <a16:creationId xmlns:a16="http://schemas.microsoft.com/office/drawing/2014/main" id="{78160CE2-52B0-2C4D-BCEF-CC2F0A897F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8" r="1573" b="4082"/>
          <a:stretch/>
        </p:blipFill>
        <p:spPr>
          <a:xfrm>
            <a:off x="924444" y="657225"/>
            <a:ext cx="10353761" cy="6096000"/>
          </a:xfrm>
        </p:spPr>
      </p:pic>
    </p:spTree>
    <p:extLst>
      <p:ext uri="{BB962C8B-B14F-4D97-AF65-F5344CB8AC3E}">
        <p14:creationId xmlns:p14="http://schemas.microsoft.com/office/powerpoint/2010/main" val="2455884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789F-3ABD-1FE8-2F0E-A4251F7225DA}"/>
              </a:ext>
            </a:extLst>
          </p:cNvPr>
          <p:cNvSpPr>
            <a:spLocks noGrp="1"/>
          </p:cNvSpPr>
          <p:nvPr>
            <p:ph type="title"/>
          </p:nvPr>
        </p:nvSpPr>
        <p:spPr>
          <a:xfrm>
            <a:off x="913795" y="-133349"/>
            <a:ext cx="10353761" cy="914400"/>
          </a:xfrm>
        </p:spPr>
        <p:txBody>
          <a:bodyPr>
            <a:normAutofit/>
          </a:bodyPr>
          <a:lstStyle/>
          <a:p>
            <a:r>
              <a:rPr lang="en-US" sz="4000" u="sng" dirty="0">
                <a:latin typeface="Cambria" panose="02040503050406030204" pitchFamily="18" charset="0"/>
                <a:ea typeface="Cambria" panose="02040503050406030204" pitchFamily="18" charset="0"/>
              </a:rPr>
              <a:t>Activity diagram :-</a:t>
            </a:r>
            <a:endParaRPr lang="en-IN" sz="40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D9FFF7F3-B2FD-776D-EF9F-A65698D666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9" y="781052"/>
            <a:ext cx="6192374" cy="6076948"/>
          </a:xfrm>
        </p:spPr>
      </p:pic>
      <p:pic>
        <p:nvPicPr>
          <p:cNvPr id="7" name="Picture 6">
            <a:extLst>
              <a:ext uri="{FF2B5EF4-FFF2-40B4-BE49-F238E27FC236}">
                <a16:creationId xmlns:a16="http://schemas.microsoft.com/office/drawing/2014/main" id="{93444F7A-8B67-6C69-8C09-63015541E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25" y="781050"/>
            <a:ext cx="6010275" cy="6076949"/>
          </a:xfrm>
          <a:prstGeom prst="rect">
            <a:avLst/>
          </a:prstGeom>
        </p:spPr>
      </p:pic>
    </p:spTree>
    <p:extLst>
      <p:ext uri="{BB962C8B-B14F-4D97-AF65-F5344CB8AC3E}">
        <p14:creationId xmlns:p14="http://schemas.microsoft.com/office/powerpoint/2010/main" val="4022602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50ADF-E9B3-BB4F-C944-4DC677EBD9C7}"/>
              </a:ext>
            </a:extLst>
          </p:cNvPr>
          <p:cNvSpPr>
            <a:spLocks noGrp="1"/>
          </p:cNvSpPr>
          <p:nvPr>
            <p:ph type="title"/>
          </p:nvPr>
        </p:nvSpPr>
        <p:spPr>
          <a:xfrm>
            <a:off x="-1647824" y="1"/>
            <a:ext cx="14868524" cy="2276474"/>
          </a:xfrm>
        </p:spPr>
        <p:txBody>
          <a:bodyPr>
            <a:noAutofit/>
          </a:bodyPr>
          <a:lstStyle/>
          <a:p>
            <a:r>
              <a:rPr lang="en-US" sz="6000" u="sng" dirty="0"/>
              <a:t>Context Level DFD :-</a:t>
            </a:r>
            <a:br>
              <a:rPr lang="en-US" sz="6000" u="sng" dirty="0"/>
            </a:br>
            <a:endParaRPr lang="en-IN" sz="60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E3DC9A1B-43E4-E11A-296A-F9BFEC3EE3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75" y="1895476"/>
            <a:ext cx="11687175" cy="4772024"/>
          </a:xfrm>
        </p:spPr>
      </p:pic>
    </p:spTree>
    <p:extLst>
      <p:ext uri="{BB962C8B-B14F-4D97-AF65-F5344CB8AC3E}">
        <p14:creationId xmlns:p14="http://schemas.microsoft.com/office/powerpoint/2010/main" val="11694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B6F2-E2CB-935C-7D60-C36CE3068605}"/>
              </a:ext>
            </a:extLst>
          </p:cNvPr>
          <p:cNvSpPr>
            <a:spLocks noGrp="1"/>
          </p:cNvSpPr>
          <p:nvPr>
            <p:ph type="title"/>
          </p:nvPr>
        </p:nvSpPr>
        <p:spPr>
          <a:xfrm>
            <a:off x="913795" y="476250"/>
            <a:ext cx="10353761" cy="2505074"/>
          </a:xfrm>
        </p:spPr>
        <p:txBody>
          <a:bodyPr>
            <a:noAutofit/>
          </a:bodyPr>
          <a:lstStyle/>
          <a:p>
            <a:r>
              <a:rPr lang="en-IN" sz="4800" u="sng" dirty="0">
                <a:latin typeface="Cambria Math" panose="02040503050406030204" pitchFamily="18" charset="0"/>
                <a:ea typeface="Cambria Math" panose="02040503050406030204" pitchFamily="18" charset="0"/>
              </a:rPr>
              <a:t>ACKNOWLEDGEMENT</a:t>
            </a:r>
            <a:br>
              <a:rPr lang="en-IN" sz="4800" u="sng" dirty="0">
                <a:latin typeface="Cambria Math" panose="02040503050406030204" pitchFamily="18" charset="0"/>
                <a:ea typeface="Cambria Math" panose="02040503050406030204" pitchFamily="18" charset="0"/>
              </a:rPr>
            </a:br>
            <a:endParaRPr lang="en-IN" sz="4800" u="sng" dirty="0">
              <a:latin typeface="Cambria Math" panose="02040503050406030204" pitchFamily="18" charset="0"/>
              <a:ea typeface="Cambria Math" panose="02040503050406030204" pitchFamily="18" charset="0"/>
            </a:endParaRPr>
          </a:p>
        </p:txBody>
      </p:sp>
      <p:sp>
        <p:nvSpPr>
          <p:cNvPr id="3" name="Content Placeholder 2">
            <a:extLst>
              <a:ext uri="{FF2B5EF4-FFF2-40B4-BE49-F238E27FC236}">
                <a16:creationId xmlns:a16="http://schemas.microsoft.com/office/drawing/2014/main" id="{57EF4F32-0075-BEC3-742F-9F634FDBE1EF}"/>
              </a:ext>
            </a:extLst>
          </p:cNvPr>
          <p:cNvSpPr>
            <a:spLocks noGrp="1"/>
          </p:cNvSpPr>
          <p:nvPr>
            <p:ph idx="1"/>
          </p:nvPr>
        </p:nvSpPr>
        <p:spPr>
          <a:xfrm>
            <a:off x="913795" y="2229414"/>
            <a:ext cx="10353762" cy="3695136"/>
          </a:xfrm>
        </p:spPr>
        <p:txBody>
          <a:bodyPr>
            <a:normAutofit fontScale="92500"/>
          </a:bodyPr>
          <a:lstStyle/>
          <a:p>
            <a:pPr marL="0" indent="0" algn="just">
              <a:buNone/>
            </a:pPr>
            <a:r>
              <a:rPr lang="en-US" b="1" dirty="0">
                <a:latin typeface="Arial" panose="020B0604020202020204" pitchFamily="34" charset="0"/>
                <a:cs typeface="Arial" panose="020B0604020202020204" pitchFamily="34" charset="0"/>
              </a:rPr>
              <a:t>We would like to express our profound thanks to all those who helped in making this project a reality. Much needed moral support and encouragement was provided on numerous occasions by all teachers and fellow students. </a:t>
            </a:r>
          </a:p>
          <a:p>
            <a:pPr marL="0" indent="0" algn="just">
              <a:buNone/>
            </a:pPr>
            <a:r>
              <a:rPr lang="en-US" b="1" dirty="0">
                <a:latin typeface="Arial" panose="020B0604020202020204" pitchFamily="34" charset="0"/>
                <a:cs typeface="Arial" panose="020B0604020202020204" pitchFamily="34" charset="0"/>
              </a:rPr>
              <a:t>We are thankful to our Head of the Department. We are also especially grateful to our teacher and project guide Mrs. </a:t>
            </a:r>
            <a:r>
              <a:rPr lang="en-US" b="1" dirty="0" err="1">
                <a:latin typeface="Arial" panose="020B0604020202020204" pitchFamily="34" charset="0"/>
                <a:cs typeface="Arial" panose="020B0604020202020204" pitchFamily="34" charset="0"/>
              </a:rPr>
              <a:t>Rajeshri</a:t>
            </a:r>
            <a:r>
              <a:rPr lang="en-US" b="1" dirty="0">
                <a:latin typeface="Arial" panose="020B0604020202020204" pitchFamily="34" charset="0"/>
                <a:cs typeface="Arial" panose="020B0604020202020204" pitchFamily="34" charset="0"/>
              </a:rPr>
              <a:t> Gaikwad for his time to time, much needed, valuable guidance. she has been available to help us whenever required. she has been our guiding star, guiding us through the right direction to make this project a success. Without his full support and cheerful encouragement we would have not been able to complete the project in time. We are sincerely thankful to him. Last but not the least we would like to thank our fellow student for providing their support to us in different ways.</a:t>
            </a:r>
          </a:p>
          <a:p>
            <a:endParaRPr lang="en-IN" dirty="0"/>
          </a:p>
        </p:txBody>
      </p:sp>
    </p:spTree>
    <p:extLst>
      <p:ext uri="{BB962C8B-B14F-4D97-AF65-F5344CB8AC3E}">
        <p14:creationId xmlns:p14="http://schemas.microsoft.com/office/powerpoint/2010/main" val="2108083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49EAC-33A8-D0DF-115E-5DE22B9AF63A}"/>
              </a:ext>
            </a:extLst>
          </p:cNvPr>
          <p:cNvSpPr>
            <a:spLocks noGrp="1"/>
          </p:cNvSpPr>
          <p:nvPr>
            <p:ph type="title"/>
          </p:nvPr>
        </p:nvSpPr>
        <p:spPr>
          <a:xfrm>
            <a:off x="-1043550" y="-213237"/>
            <a:ext cx="14385923" cy="1214263"/>
          </a:xfrm>
        </p:spPr>
        <p:txBody>
          <a:bodyPr>
            <a:normAutofit/>
          </a:bodyPr>
          <a:lstStyle/>
          <a:p>
            <a:r>
              <a:rPr lang="en-US" sz="5400" u="sng" dirty="0">
                <a:latin typeface="Cambria Math" panose="02040503050406030204" pitchFamily="18" charset="0"/>
                <a:ea typeface="Cambria Math" panose="02040503050406030204" pitchFamily="18" charset="0"/>
              </a:rPr>
              <a:t>First Level DFD (1st) :-</a:t>
            </a:r>
            <a:endParaRPr lang="en-IN" sz="54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FDE6914A-FABB-CB49-1410-08E3AB800A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255" y="948088"/>
            <a:ext cx="11396311" cy="5909912"/>
          </a:xfrm>
        </p:spPr>
      </p:pic>
    </p:spTree>
    <p:extLst>
      <p:ext uri="{BB962C8B-B14F-4D97-AF65-F5344CB8AC3E}">
        <p14:creationId xmlns:p14="http://schemas.microsoft.com/office/powerpoint/2010/main" val="134439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4245-B397-50D5-C912-05B4E29D5336}"/>
              </a:ext>
            </a:extLst>
          </p:cNvPr>
          <p:cNvSpPr>
            <a:spLocks noGrp="1"/>
          </p:cNvSpPr>
          <p:nvPr>
            <p:ph type="title"/>
          </p:nvPr>
        </p:nvSpPr>
        <p:spPr>
          <a:xfrm>
            <a:off x="-1299411" y="-731519"/>
            <a:ext cx="14437895" cy="2165684"/>
          </a:xfrm>
        </p:spPr>
        <p:txBody>
          <a:bodyPr>
            <a:normAutofit/>
          </a:bodyPr>
          <a:lstStyle/>
          <a:p>
            <a:r>
              <a:rPr lang="en-IN" sz="4400" u="sng" dirty="0">
                <a:latin typeface="Cambria Math" panose="02040503050406030204" pitchFamily="18" charset="0"/>
                <a:ea typeface="Cambria Math" panose="02040503050406030204" pitchFamily="18" charset="0"/>
              </a:rPr>
              <a:t>Second Level </a:t>
            </a:r>
            <a:r>
              <a:rPr lang="en-IN" sz="4400" u="sng" dirty="0" err="1">
                <a:latin typeface="Cambria Math" panose="02040503050406030204" pitchFamily="18" charset="0"/>
                <a:ea typeface="Cambria Math" panose="02040503050406030204" pitchFamily="18" charset="0"/>
              </a:rPr>
              <a:t>dfd</a:t>
            </a:r>
            <a:r>
              <a:rPr lang="en-IN" sz="4400" u="sng" dirty="0">
                <a:latin typeface="Cambria Math" panose="02040503050406030204" pitchFamily="18" charset="0"/>
                <a:ea typeface="Cambria Math" panose="02040503050406030204" pitchFamily="18" charset="0"/>
              </a:rPr>
              <a:t> (2ND) :-</a:t>
            </a:r>
          </a:p>
        </p:txBody>
      </p:sp>
      <p:pic>
        <p:nvPicPr>
          <p:cNvPr id="5" name="Content Placeholder 4">
            <a:extLst>
              <a:ext uri="{FF2B5EF4-FFF2-40B4-BE49-F238E27FC236}">
                <a16:creationId xmlns:a16="http://schemas.microsoft.com/office/drawing/2014/main" id="{B46D9DA7-15E5-7E4A-582B-F7CA94C36B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759" y="885525"/>
            <a:ext cx="11636942" cy="5890660"/>
          </a:xfrm>
        </p:spPr>
      </p:pic>
    </p:spTree>
    <p:extLst>
      <p:ext uri="{BB962C8B-B14F-4D97-AF65-F5344CB8AC3E}">
        <p14:creationId xmlns:p14="http://schemas.microsoft.com/office/powerpoint/2010/main" val="1913604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DB50-59EE-6270-747B-5BEC432F6020}"/>
              </a:ext>
            </a:extLst>
          </p:cNvPr>
          <p:cNvSpPr>
            <a:spLocks noGrp="1"/>
          </p:cNvSpPr>
          <p:nvPr>
            <p:ph type="title"/>
          </p:nvPr>
        </p:nvSpPr>
        <p:spPr>
          <a:xfrm>
            <a:off x="913795" y="790575"/>
            <a:ext cx="10353761" cy="3848100"/>
          </a:xfrm>
        </p:spPr>
        <p:txBody>
          <a:bodyPr>
            <a:noAutofit/>
          </a:bodyPr>
          <a:lstStyle/>
          <a:p>
            <a:r>
              <a:rPr lang="en-IN" sz="6600" u="sng" dirty="0">
                <a:latin typeface="Cambria Math" panose="02040503050406030204" pitchFamily="18" charset="0"/>
                <a:ea typeface="Cambria Math" panose="02040503050406030204" pitchFamily="18" charset="0"/>
              </a:rPr>
              <a:t>Screen  Shorts  of</a:t>
            </a:r>
            <a:br>
              <a:rPr lang="en-IN" sz="6600" u="sng" dirty="0">
                <a:latin typeface="Cambria Math" panose="02040503050406030204" pitchFamily="18" charset="0"/>
                <a:ea typeface="Cambria Math" panose="02040503050406030204" pitchFamily="18" charset="0"/>
              </a:rPr>
            </a:br>
            <a:br>
              <a:rPr lang="en-IN" sz="6600" u="sng" dirty="0">
                <a:latin typeface="Cambria Math" panose="02040503050406030204" pitchFamily="18" charset="0"/>
                <a:ea typeface="Cambria Math" panose="02040503050406030204" pitchFamily="18" charset="0"/>
              </a:rPr>
            </a:br>
            <a:r>
              <a:rPr lang="en-IN" sz="6600" u="sng" dirty="0">
                <a:latin typeface="Cambria Math" panose="02040503050406030204" pitchFamily="18" charset="0"/>
                <a:ea typeface="Cambria Math" panose="02040503050406030204" pitchFamily="18" charset="0"/>
              </a:rPr>
              <a:t> website :-</a:t>
            </a:r>
          </a:p>
        </p:txBody>
      </p:sp>
      <p:sp>
        <p:nvSpPr>
          <p:cNvPr id="3" name="Content Placeholder 2">
            <a:extLst>
              <a:ext uri="{FF2B5EF4-FFF2-40B4-BE49-F238E27FC236}">
                <a16:creationId xmlns:a16="http://schemas.microsoft.com/office/drawing/2014/main" id="{FAC61246-AE7F-CDAA-69B4-6E06E83F72B7}"/>
              </a:ext>
            </a:extLst>
          </p:cNvPr>
          <p:cNvSpPr>
            <a:spLocks noGrp="1"/>
          </p:cNvSpPr>
          <p:nvPr>
            <p:ph idx="1"/>
          </p:nvPr>
        </p:nvSpPr>
        <p:spPr>
          <a:xfrm>
            <a:off x="913795" y="7419974"/>
            <a:ext cx="10353762" cy="85725"/>
          </a:xfrm>
        </p:spPr>
        <p:txBody>
          <a:bodyPr>
            <a:normAutofit fontScale="25000" lnSpcReduction="20000"/>
          </a:bodyPr>
          <a:lstStyle/>
          <a:p>
            <a:endParaRPr lang="en-IN" dirty="0"/>
          </a:p>
        </p:txBody>
      </p:sp>
    </p:spTree>
    <p:extLst>
      <p:ext uri="{BB962C8B-B14F-4D97-AF65-F5344CB8AC3E}">
        <p14:creationId xmlns:p14="http://schemas.microsoft.com/office/powerpoint/2010/main" val="900178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939E1-6D48-4310-DC78-16D2D6FA5859}"/>
              </a:ext>
            </a:extLst>
          </p:cNvPr>
          <p:cNvSpPr>
            <a:spLocks noGrp="1"/>
          </p:cNvSpPr>
          <p:nvPr>
            <p:ph type="title"/>
          </p:nvPr>
        </p:nvSpPr>
        <p:spPr>
          <a:xfrm>
            <a:off x="-2000250" y="-238124"/>
            <a:ext cx="15401925" cy="971549"/>
          </a:xfrm>
        </p:spPr>
        <p:txBody>
          <a:bodyPr>
            <a:normAutofit/>
          </a:bodyPr>
          <a:lstStyle/>
          <a:p>
            <a:r>
              <a:rPr lang="en-US" sz="3200" u="sng" dirty="0">
                <a:latin typeface="Cambria Math" panose="02040503050406030204" pitchFamily="18" charset="0"/>
                <a:ea typeface="Cambria Math" panose="02040503050406030204" pitchFamily="18" charset="0"/>
              </a:rPr>
              <a:t>Website   interface  :-</a:t>
            </a:r>
            <a:endParaRPr lang="en-IN" sz="32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E17C7A15-2B5B-784F-9928-1720D97789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076" y="580103"/>
            <a:ext cx="4981574" cy="6277897"/>
          </a:xfrm>
        </p:spPr>
      </p:pic>
    </p:spTree>
    <p:extLst>
      <p:ext uri="{BB962C8B-B14F-4D97-AF65-F5344CB8AC3E}">
        <p14:creationId xmlns:p14="http://schemas.microsoft.com/office/powerpoint/2010/main" val="3979413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12D7D-5492-36D2-C53C-3AD96815D817}"/>
              </a:ext>
            </a:extLst>
          </p:cNvPr>
          <p:cNvSpPr>
            <a:spLocks noGrp="1"/>
          </p:cNvSpPr>
          <p:nvPr>
            <p:ph type="title"/>
          </p:nvPr>
        </p:nvSpPr>
        <p:spPr>
          <a:xfrm>
            <a:off x="0" y="-88489"/>
            <a:ext cx="12575457" cy="1297858"/>
          </a:xfrm>
        </p:spPr>
        <p:txBody>
          <a:bodyPr>
            <a:normAutofit/>
          </a:bodyPr>
          <a:lstStyle/>
          <a:p>
            <a:r>
              <a:rPr lang="en-US" sz="4000" u="sng" dirty="0" err="1">
                <a:latin typeface="Cambria Math" panose="02040503050406030204" pitchFamily="18" charset="0"/>
                <a:ea typeface="Cambria Math" panose="02040503050406030204" pitchFamily="18" charset="0"/>
              </a:rPr>
              <a:t>Singup</a:t>
            </a:r>
            <a:r>
              <a:rPr lang="en-US" sz="4000" u="sng" dirty="0">
                <a:latin typeface="Cambria Math" panose="02040503050406030204" pitchFamily="18" charset="0"/>
                <a:ea typeface="Cambria Math" panose="02040503050406030204" pitchFamily="18" charset="0"/>
              </a:rPr>
              <a:t>  Screen  at  startup  of  website  :-</a:t>
            </a:r>
            <a:endParaRPr lang="en-IN" sz="40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056EDBB2-65BA-652B-FE2E-4663B28DBC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536" y="1543050"/>
            <a:ext cx="11316928" cy="4994787"/>
          </a:xfr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978260E-D3D2-0835-CC42-C581495B5903}"/>
                  </a:ext>
                </a:extLst>
              </p14:cNvPr>
              <p14:cNvContentPartPr/>
              <p14:nvPr/>
            </p14:nvContentPartPr>
            <p14:xfrm>
              <a:off x="-250579" y="1847691"/>
              <a:ext cx="360" cy="360"/>
            </p14:xfrm>
          </p:contentPart>
        </mc:Choice>
        <mc:Fallback xmlns="">
          <p:pic>
            <p:nvPicPr>
              <p:cNvPr id="9" name="Ink 8">
                <a:extLst>
                  <a:ext uri="{FF2B5EF4-FFF2-40B4-BE49-F238E27FC236}">
                    <a16:creationId xmlns:a16="http://schemas.microsoft.com/office/drawing/2014/main" id="{A978260E-D3D2-0835-CC42-C581495B5903}"/>
                  </a:ext>
                </a:extLst>
              </p:cNvPr>
              <p:cNvPicPr/>
              <p:nvPr/>
            </p:nvPicPr>
            <p:blipFill>
              <a:blip r:embed="rId4"/>
              <a:stretch>
                <a:fillRect/>
              </a:stretch>
            </p:blipFill>
            <p:spPr>
              <a:xfrm>
                <a:off x="-259219" y="18390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FD499286-478F-F005-B684-2CF245DBF2B7}"/>
                  </a:ext>
                </a:extLst>
              </p14:cNvPr>
              <p14:cNvContentPartPr/>
              <p14:nvPr/>
            </p14:nvContentPartPr>
            <p14:xfrm>
              <a:off x="551501" y="2354571"/>
              <a:ext cx="2133360" cy="360"/>
            </p14:xfrm>
          </p:contentPart>
        </mc:Choice>
        <mc:Fallback xmlns="">
          <p:pic>
            <p:nvPicPr>
              <p:cNvPr id="10" name="Ink 9">
                <a:extLst>
                  <a:ext uri="{FF2B5EF4-FFF2-40B4-BE49-F238E27FC236}">
                    <a16:creationId xmlns:a16="http://schemas.microsoft.com/office/drawing/2014/main" id="{FD499286-478F-F005-B684-2CF245DBF2B7}"/>
                  </a:ext>
                </a:extLst>
              </p:cNvPr>
              <p:cNvPicPr/>
              <p:nvPr/>
            </p:nvPicPr>
            <p:blipFill>
              <a:blip r:embed="rId6"/>
              <a:stretch>
                <a:fillRect/>
              </a:stretch>
            </p:blipFill>
            <p:spPr>
              <a:xfrm>
                <a:off x="542501" y="2345571"/>
                <a:ext cx="2151000" cy="18000"/>
              </a:xfrm>
              <a:prstGeom prst="rect">
                <a:avLst/>
              </a:prstGeom>
            </p:spPr>
          </p:pic>
        </mc:Fallback>
      </mc:AlternateContent>
    </p:spTree>
    <p:extLst>
      <p:ext uri="{BB962C8B-B14F-4D97-AF65-F5344CB8AC3E}">
        <p14:creationId xmlns:p14="http://schemas.microsoft.com/office/powerpoint/2010/main" val="131184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C3C6B-EA4A-C5B4-4227-D7B4AE24FEF1}"/>
              </a:ext>
            </a:extLst>
          </p:cNvPr>
          <p:cNvSpPr>
            <a:spLocks noGrp="1"/>
          </p:cNvSpPr>
          <p:nvPr>
            <p:ph type="title"/>
          </p:nvPr>
        </p:nvSpPr>
        <p:spPr>
          <a:xfrm>
            <a:off x="-580103" y="1"/>
            <a:ext cx="13588180" cy="1376516"/>
          </a:xfrm>
        </p:spPr>
        <p:txBody>
          <a:bodyPr>
            <a:normAutofit/>
          </a:bodyPr>
          <a:lstStyle/>
          <a:p>
            <a:r>
              <a:rPr lang="en-US" sz="4400" u="sng" dirty="0">
                <a:latin typeface="Cambria Math" panose="02040503050406030204" pitchFamily="18" charset="0"/>
                <a:ea typeface="Cambria Math" panose="02040503050406030204" pitchFamily="18" charset="0"/>
              </a:rPr>
              <a:t>After  all  fields  are  filled :- </a:t>
            </a:r>
            <a:endParaRPr lang="en-IN" sz="44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4DCF7466-A395-0741-D46B-5DAEA3E629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61" y="1238251"/>
            <a:ext cx="11788877" cy="5570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7700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AF9A7-4DA0-EBC2-22B8-5DC985D04FB6}"/>
              </a:ext>
            </a:extLst>
          </p:cNvPr>
          <p:cNvSpPr>
            <a:spLocks noGrp="1"/>
          </p:cNvSpPr>
          <p:nvPr>
            <p:ph type="title"/>
          </p:nvPr>
        </p:nvSpPr>
        <p:spPr>
          <a:xfrm>
            <a:off x="-133350" y="-190499"/>
            <a:ext cx="12763499" cy="1676400"/>
          </a:xfrm>
        </p:spPr>
        <p:txBody>
          <a:bodyPr>
            <a:normAutofit/>
          </a:bodyPr>
          <a:lstStyle/>
          <a:p>
            <a:r>
              <a:rPr lang="en-US" sz="4400" u="sng" dirty="0">
                <a:latin typeface="Cambria Math" panose="02040503050406030204" pitchFamily="18" charset="0"/>
                <a:ea typeface="Cambria Math" panose="02040503050406030204" pitchFamily="18" charset="0"/>
              </a:rPr>
              <a:t>After  successful  signup / registration  :-</a:t>
            </a:r>
            <a:endParaRPr lang="en-IN" sz="44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F786BF6C-54BD-EEB1-A21A-F352AE0BB8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 y="1507139"/>
            <a:ext cx="7324725" cy="518893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FCE0EEB-4100-0D84-DB6B-9B5856795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350" y="2543174"/>
            <a:ext cx="4171950" cy="2905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8984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BED5-5B9C-0D10-C801-AD224363652C}"/>
              </a:ext>
            </a:extLst>
          </p:cNvPr>
          <p:cNvSpPr>
            <a:spLocks noGrp="1"/>
          </p:cNvSpPr>
          <p:nvPr>
            <p:ph type="title"/>
          </p:nvPr>
        </p:nvSpPr>
        <p:spPr>
          <a:xfrm>
            <a:off x="95251" y="-323850"/>
            <a:ext cx="11791950" cy="2495550"/>
          </a:xfrm>
        </p:spPr>
        <p:txBody>
          <a:bodyPr>
            <a:normAutofit/>
          </a:bodyPr>
          <a:lstStyle/>
          <a:p>
            <a:r>
              <a:rPr lang="en-US" sz="4400" u="sng" dirty="0">
                <a:latin typeface="Cambria Math" panose="02040503050406030204" pitchFamily="18" charset="0"/>
                <a:ea typeface="Cambria Math" panose="02040503050406030204" pitchFamily="18" charset="0"/>
              </a:rPr>
              <a:t>Same username is filled by another person :-</a:t>
            </a:r>
            <a:endParaRPr lang="en-IN" sz="44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65611420-34CB-C953-5510-2421CC5147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1" y="2095500"/>
            <a:ext cx="7534273" cy="4533900"/>
          </a:xfrm>
        </p:spPr>
      </p:pic>
      <p:pic>
        <p:nvPicPr>
          <p:cNvPr id="7" name="Picture 6">
            <a:extLst>
              <a:ext uri="{FF2B5EF4-FFF2-40B4-BE49-F238E27FC236}">
                <a16:creationId xmlns:a16="http://schemas.microsoft.com/office/drawing/2014/main" id="{5DDA7195-5454-7978-7F45-695A3A97B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623" y="2590800"/>
            <a:ext cx="3953126" cy="2424254"/>
          </a:xfrm>
          <a:prstGeom prst="rect">
            <a:avLst/>
          </a:prstGeom>
        </p:spPr>
      </p:pic>
    </p:spTree>
    <p:extLst>
      <p:ext uri="{BB962C8B-B14F-4D97-AF65-F5344CB8AC3E}">
        <p14:creationId xmlns:p14="http://schemas.microsoft.com/office/powerpoint/2010/main" val="3586985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48F-441D-FA26-D562-607C67F536AE}"/>
              </a:ext>
            </a:extLst>
          </p:cNvPr>
          <p:cNvSpPr>
            <a:spLocks noGrp="1"/>
          </p:cNvSpPr>
          <p:nvPr>
            <p:ph type="title"/>
          </p:nvPr>
        </p:nvSpPr>
        <p:spPr>
          <a:xfrm>
            <a:off x="-1162050" y="-66674"/>
            <a:ext cx="14763750" cy="1457324"/>
          </a:xfrm>
        </p:spPr>
        <p:txBody>
          <a:bodyPr>
            <a:normAutofit/>
          </a:bodyPr>
          <a:lstStyle/>
          <a:p>
            <a:r>
              <a:rPr lang="en-US" sz="4400" u="sng" dirty="0">
                <a:latin typeface="Cambria Math" panose="02040503050406030204" pitchFamily="18" charset="0"/>
                <a:ea typeface="Cambria Math" panose="02040503050406030204" pitchFamily="18" charset="0"/>
              </a:rPr>
              <a:t>Login  Screen at start up of website  :-</a:t>
            </a:r>
            <a:endParaRPr lang="en-IN" sz="44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19DC08D7-B267-FFA7-5746-92CD2C2A59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9725" y="1543051"/>
            <a:ext cx="8905875" cy="5143500"/>
          </a:xfrm>
        </p:spPr>
      </p:pic>
    </p:spTree>
    <p:extLst>
      <p:ext uri="{BB962C8B-B14F-4D97-AF65-F5344CB8AC3E}">
        <p14:creationId xmlns:p14="http://schemas.microsoft.com/office/powerpoint/2010/main" val="2602625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5A385-A55B-32A6-B024-DB1E3C39372B}"/>
              </a:ext>
            </a:extLst>
          </p:cNvPr>
          <p:cNvSpPr>
            <a:spLocks noGrp="1"/>
          </p:cNvSpPr>
          <p:nvPr>
            <p:ph type="title"/>
          </p:nvPr>
        </p:nvSpPr>
        <p:spPr>
          <a:xfrm>
            <a:off x="-257175" y="-66674"/>
            <a:ext cx="12344400" cy="2002596"/>
          </a:xfrm>
        </p:spPr>
        <p:txBody>
          <a:bodyPr>
            <a:normAutofit/>
          </a:bodyPr>
          <a:lstStyle/>
          <a:p>
            <a:r>
              <a:rPr lang="en-US" sz="4400" u="sng" dirty="0">
                <a:latin typeface="Cambria Math" panose="02040503050406030204" pitchFamily="18" charset="0"/>
                <a:ea typeface="Cambria Math" panose="02040503050406030204" pitchFamily="18" charset="0"/>
              </a:rPr>
              <a:t> If  wrong username  or  password  is inserted:-</a:t>
            </a:r>
            <a:endParaRPr lang="en-IN" sz="44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33194B08-EA3D-9C07-97E4-198DCFC08E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05075"/>
            <a:ext cx="5934075" cy="4229100"/>
          </a:xfrm>
        </p:spPr>
      </p:pic>
      <p:pic>
        <p:nvPicPr>
          <p:cNvPr id="11" name="Picture 10">
            <a:extLst>
              <a:ext uri="{FF2B5EF4-FFF2-40B4-BE49-F238E27FC236}">
                <a16:creationId xmlns:a16="http://schemas.microsoft.com/office/drawing/2014/main" id="{9E896A8B-39B8-493C-02B6-CAB453CA8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24" y="2543174"/>
            <a:ext cx="5819776" cy="4229101"/>
          </a:xfrm>
          <a:prstGeom prst="rect">
            <a:avLst/>
          </a:prstGeom>
        </p:spPr>
      </p:pic>
    </p:spTree>
    <p:extLst>
      <p:ext uri="{BB962C8B-B14F-4D97-AF65-F5344CB8AC3E}">
        <p14:creationId xmlns:p14="http://schemas.microsoft.com/office/powerpoint/2010/main" val="293922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587A-F4B2-95EC-36B2-D89FEF43838C}"/>
              </a:ext>
            </a:extLst>
          </p:cNvPr>
          <p:cNvSpPr>
            <a:spLocks noGrp="1"/>
          </p:cNvSpPr>
          <p:nvPr>
            <p:ph type="title"/>
          </p:nvPr>
        </p:nvSpPr>
        <p:spPr>
          <a:xfrm>
            <a:off x="913795" y="285750"/>
            <a:ext cx="10353761" cy="1066801"/>
          </a:xfrm>
        </p:spPr>
        <p:txBody>
          <a:bodyPr>
            <a:normAutofit/>
          </a:bodyPr>
          <a:lstStyle/>
          <a:p>
            <a:r>
              <a:rPr lang="en-IN" sz="4800" u="sng" dirty="0">
                <a:latin typeface="Cambria Math" panose="02040503050406030204" pitchFamily="18" charset="0"/>
                <a:ea typeface="Cambria Math" panose="02040503050406030204" pitchFamily="18" charset="0"/>
              </a:rPr>
              <a:t>INTRODUCTION</a:t>
            </a:r>
          </a:p>
        </p:txBody>
      </p:sp>
      <p:sp>
        <p:nvSpPr>
          <p:cNvPr id="3" name="Content Placeholder 2">
            <a:extLst>
              <a:ext uri="{FF2B5EF4-FFF2-40B4-BE49-F238E27FC236}">
                <a16:creationId xmlns:a16="http://schemas.microsoft.com/office/drawing/2014/main" id="{9C44E834-9442-23C0-CB6F-EC6291C464F4}"/>
              </a:ext>
            </a:extLst>
          </p:cNvPr>
          <p:cNvSpPr>
            <a:spLocks noGrp="1"/>
          </p:cNvSpPr>
          <p:nvPr>
            <p:ph idx="1"/>
          </p:nvPr>
        </p:nvSpPr>
        <p:spPr>
          <a:xfrm>
            <a:off x="261375" y="1352551"/>
            <a:ext cx="11658600" cy="5476875"/>
          </a:xfrm>
        </p:spPr>
        <p:txBody>
          <a:bodyPr>
            <a:normAutofit/>
          </a:bodyPr>
          <a:lstStyle/>
          <a:p>
            <a:pPr marL="0" indent="0" algn="just">
              <a:buNone/>
            </a:pPr>
            <a:r>
              <a:rPr lang="en-US" dirty="0"/>
              <a:t>In a modern generation Online food ordering is a mobility of food delivery or takeout from a local restaurant or food cooperative. Now days the rapid growth in the use of internet and the technologies associated with it, the several opportunities are coming up on the web or mobile application. This is made possible through the use of electronic payment system. The payment can be done through the customer’s credit card, debit card. It is possible for everyone to order any goods from anywhere the internet and have the goods delivered at his/her home. All types made be internet le transaction ads to the economic of digital cash, the necessary tool for this process telecommunication with customers. </a:t>
            </a:r>
          </a:p>
          <a:p>
            <a:pPr marL="0" indent="0" algn="just">
              <a:buNone/>
            </a:pPr>
            <a:r>
              <a:rPr lang="en-US" dirty="0"/>
              <a:t>The system will become an important tools use for restaurant to improve the management aspect by use of computer system to connected each and every food ordering transaction instead of data record on it. In addition, it can also provide efficiency for the restaurant by reducing time consuming, minimize human errors or delivery and providing good quality and service to customers. In terms of the integrity and availability of the system provided, it can be concluded that this system is a suitable solution.</a:t>
            </a:r>
          </a:p>
          <a:p>
            <a:pPr algn="just"/>
            <a:endParaRPr lang="en-US" dirty="0"/>
          </a:p>
          <a:p>
            <a:pPr algn="just"/>
            <a:endParaRPr lang="en-US" dirty="0"/>
          </a:p>
          <a:p>
            <a:pPr algn="just"/>
            <a:endParaRPr lang="en-IN" dirty="0"/>
          </a:p>
        </p:txBody>
      </p:sp>
    </p:spTree>
    <p:extLst>
      <p:ext uri="{BB962C8B-B14F-4D97-AF65-F5344CB8AC3E}">
        <p14:creationId xmlns:p14="http://schemas.microsoft.com/office/powerpoint/2010/main" val="2828557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295AA-7ECA-E853-DA13-52E1E02C8354}"/>
              </a:ext>
            </a:extLst>
          </p:cNvPr>
          <p:cNvSpPr>
            <a:spLocks noGrp="1"/>
          </p:cNvSpPr>
          <p:nvPr>
            <p:ph type="title"/>
          </p:nvPr>
        </p:nvSpPr>
        <p:spPr>
          <a:xfrm>
            <a:off x="-1952625" y="-228600"/>
            <a:ext cx="15865270" cy="1331041"/>
          </a:xfrm>
        </p:spPr>
        <p:txBody>
          <a:bodyPr>
            <a:normAutofit/>
          </a:bodyPr>
          <a:lstStyle/>
          <a:p>
            <a:r>
              <a:rPr lang="en-US" sz="5400" u="sng" dirty="0">
                <a:latin typeface="Cambria Math" panose="02040503050406030204" pitchFamily="18" charset="0"/>
                <a:ea typeface="Cambria Math" panose="02040503050406030204" pitchFamily="18" charset="0"/>
              </a:rPr>
              <a:t>After successful login :-</a:t>
            </a:r>
            <a:endParaRPr lang="en-IN" sz="54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C8FF2CD7-784F-3673-7698-94145FAE50E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4660"/>
          <a:stretch/>
        </p:blipFill>
        <p:spPr>
          <a:xfrm>
            <a:off x="1061885" y="1102441"/>
            <a:ext cx="10412360" cy="55834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3058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A29E-76B2-C8DE-0CAF-0CF332A420F0}"/>
              </a:ext>
            </a:extLst>
          </p:cNvPr>
          <p:cNvSpPr>
            <a:spLocks noGrp="1"/>
          </p:cNvSpPr>
          <p:nvPr>
            <p:ph type="title"/>
          </p:nvPr>
        </p:nvSpPr>
        <p:spPr>
          <a:xfrm>
            <a:off x="-1666876" y="-209549"/>
            <a:ext cx="15874489" cy="1276350"/>
          </a:xfrm>
        </p:spPr>
        <p:txBody>
          <a:bodyPr>
            <a:normAutofit/>
          </a:bodyPr>
          <a:lstStyle/>
          <a:p>
            <a:r>
              <a:rPr lang="en-US" sz="4400" u="sng" dirty="0">
                <a:latin typeface="Cambria Math" panose="02040503050406030204" pitchFamily="18" charset="0"/>
                <a:ea typeface="Cambria Math" panose="02040503050406030204" pitchFamily="18" charset="0"/>
              </a:rPr>
              <a:t>Choose your </a:t>
            </a:r>
            <a:r>
              <a:rPr lang="en-US" sz="4400" u="sng" dirty="0" err="1">
                <a:latin typeface="Cambria Math" panose="02040503050406030204" pitchFamily="18" charset="0"/>
                <a:ea typeface="Cambria Math" panose="02040503050406030204" pitchFamily="18" charset="0"/>
              </a:rPr>
              <a:t>favoriate</a:t>
            </a:r>
            <a:r>
              <a:rPr lang="en-US" sz="4400" u="sng" dirty="0">
                <a:latin typeface="Cambria Math" panose="02040503050406030204" pitchFamily="18" charset="0"/>
                <a:ea typeface="Cambria Math" panose="02040503050406030204" pitchFamily="18" charset="0"/>
              </a:rPr>
              <a:t> </a:t>
            </a:r>
            <a:r>
              <a:rPr lang="en-US" sz="4400" u="sng" dirty="0" err="1">
                <a:latin typeface="Cambria Math" panose="02040503050406030204" pitchFamily="18" charset="0"/>
                <a:ea typeface="Cambria Math" panose="02040503050406030204" pitchFamily="18" charset="0"/>
              </a:rPr>
              <a:t>resturants</a:t>
            </a:r>
            <a:r>
              <a:rPr lang="en-US" sz="4400" u="sng" dirty="0">
                <a:latin typeface="Cambria Math" panose="02040503050406030204" pitchFamily="18" charset="0"/>
                <a:ea typeface="Cambria Math" panose="02040503050406030204" pitchFamily="18" charset="0"/>
              </a:rPr>
              <a:t> </a:t>
            </a:r>
            <a:r>
              <a:rPr lang="en-US" sz="4400" dirty="0"/>
              <a:t>:-</a:t>
            </a:r>
            <a:endParaRPr lang="en-IN" sz="4400" dirty="0"/>
          </a:p>
        </p:txBody>
      </p:sp>
      <p:pic>
        <p:nvPicPr>
          <p:cNvPr id="5" name="Content Placeholder 4">
            <a:extLst>
              <a:ext uri="{FF2B5EF4-FFF2-40B4-BE49-F238E27FC236}">
                <a16:creationId xmlns:a16="http://schemas.microsoft.com/office/drawing/2014/main" id="{8661F4E4-8776-622D-065B-372488DC4A5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837"/>
          <a:stretch/>
        </p:blipFill>
        <p:spPr>
          <a:xfrm>
            <a:off x="1247775" y="857249"/>
            <a:ext cx="10048875" cy="5915025"/>
          </a:xfrm>
        </p:spPr>
      </p:pic>
    </p:spTree>
    <p:extLst>
      <p:ext uri="{BB962C8B-B14F-4D97-AF65-F5344CB8AC3E}">
        <p14:creationId xmlns:p14="http://schemas.microsoft.com/office/powerpoint/2010/main" val="1614265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A753-877A-1AB8-2955-AFEDBEBF5A7C}"/>
              </a:ext>
            </a:extLst>
          </p:cNvPr>
          <p:cNvSpPr>
            <a:spLocks noGrp="1"/>
          </p:cNvSpPr>
          <p:nvPr>
            <p:ph type="title"/>
          </p:nvPr>
        </p:nvSpPr>
        <p:spPr>
          <a:xfrm>
            <a:off x="1" y="-269506"/>
            <a:ext cx="12522466" cy="1424538"/>
          </a:xfrm>
        </p:spPr>
        <p:txBody>
          <a:bodyPr>
            <a:normAutofit/>
          </a:bodyPr>
          <a:lstStyle/>
          <a:p>
            <a:r>
              <a:rPr lang="en-US" sz="4000" u="sng" dirty="0">
                <a:latin typeface="Cambria Math" panose="02040503050406030204" pitchFamily="18" charset="0"/>
                <a:ea typeface="Cambria Math" panose="02040503050406030204" pitchFamily="18" charset="0"/>
              </a:rPr>
              <a:t>Pick your </a:t>
            </a:r>
            <a:r>
              <a:rPr lang="en-US" sz="4000" u="sng" dirty="0" err="1">
                <a:latin typeface="Cambria Math" panose="02040503050406030204" pitchFamily="18" charset="0"/>
                <a:ea typeface="Cambria Math" panose="02040503050406030204" pitchFamily="18" charset="0"/>
              </a:rPr>
              <a:t>favoriate</a:t>
            </a:r>
            <a:r>
              <a:rPr lang="en-US" sz="4000" u="sng" dirty="0">
                <a:latin typeface="Cambria Math" panose="02040503050406030204" pitchFamily="18" charset="0"/>
                <a:ea typeface="Cambria Math" panose="02040503050406030204" pitchFamily="18" charset="0"/>
              </a:rPr>
              <a:t> food in the restaurant :-</a:t>
            </a:r>
            <a:endParaRPr lang="en-IN" sz="40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11C459DF-85FD-D404-7049-E55F471660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783" y="943276"/>
            <a:ext cx="10087276" cy="5823284"/>
          </a:xfrm>
        </p:spPr>
      </p:pic>
    </p:spTree>
    <p:extLst>
      <p:ext uri="{BB962C8B-B14F-4D97-AF65-F5344CB8AC3E}">
        <p14:creationId xmlns:p14="http://schemas.microsoft.com/office/powerpoint/2010/main" val="1393261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0A1C-B269-CEA7-92BC-A240132A8E22}"/>
              </a:ext>
            </a:extLst>
          </p:cNvPr>
          <p:cNvSpPr>
            <a:spLocks noGrp="1"/>
          </p:cNvSpPr>
          <p:nvPr>
            <p:ph type="title"/>
          </p:nvPr>
        </p:nvSpPr>
        <p:spPr>
          <a:xfrm>
            <a:off x="-1484672" y="-211756"/>
            <a:ext cx="14984361" cy="1193533"/>
          </a:xfrm>
        </p:spPr>
        <p:txBody>
          <a:bodyPr>
            <a:normAutofit/>
          </a:bodyPr>
          <a:lstStyle/>
          <a:p>
            <a:r>
              <a:rPr lang="en-US" sz="4800" u="sng" dirty="0">
                <a:latin typeface="Cambria Math" panose="02040503050406030204" pitchFamily="18" charset="0"/>
                <a:ea typeface="Cambria Math" panose="02040503050406030204" pitchFamily="18" charset="0"/>
              </a:rPr>
              <a:t>add to the cart and checkout :-</a:t>
            </a:r>
            <a:endParaRPr lang="en-IN" sz="48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F3EF1950-FC7E-F8E4-A85D-659C619517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1" y="837398"/>
            <a:ext cx="10289406" cy="5890661"/>
          </a:xfrm>
        </p:spPr>
      </p:pic>
    </p:spTree>
    <p:extLst>
      <p:ext uri="{BB962C8B-B14F-4D97-AF65-F5344CB8AC3E}">
        <p14:creationId xmlns:p14="http://schemas.microsoft.com/office/powerpoint/2010/main" val="720482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E5E0-9BB6-AB58-374E-4D9BB3B3D07E}"/>
              </a:ext>
            </a:extLst>
          </p:cNvPr>
          <p:cNvSpPr>
            <a:spLocks noGrp="1"/>
          </p:cNvSpPr>
          <p:nvPr>
            <p:ph type="title"/>
          </p:nvPr>
        </p:nvSpPr>
        <p:spPr>
          <a:xfrm>
            <a:off x="-1530417" y="-269146"/>
            <a:ext cx="15515924" cy="1463766"/>
          </a:xfrm>
        </p:spPr>
        <p:txBody>
          <a:bodyPr>
            <a:normAutofit/>
          </a:bodyPr>
          <a:lstStyle/>
          <a:p>
            <a:r>
              <a:rPr lang="en-US" sz="5400" u="sng" dirty="0">
                <a:latin typeface="Cambria Math" panose="02040503050406030204" pitchFamily="18" charset="0"/>
                <a:ea typeface="Cambria Math" panose="02040503050406030204" pitchFamily="18" charset="0"/>
              </a:rPr>
              <a:t>order and pay the bill :-</a:t>
            </a:r>
            <a:endParaRPr lang="en-IN" sz="5400" u="sng" dirty="0">
              <a:latin typeface="Cambria Math" panose="02040503050406030204" pitchFamily="18" charset="0"/>
              <a:ea typeface="Cambria Math" panose="02040503050406030204" pitchFamily="18" charset="0"/>
            </a:endParaRPr>
          </a:p>
        </p:txBody>
      </p:sp>
      <p:pic>
        <p:nvPicPr>
          <p:cNvPr id="7" name="Content Placeholder 6">
            <a:extLst>
              <a:ext uri="{FF2B5EF4-FFF2-40B4-BE49-F238E27FC236}">
                <a16:creationId xmlns:a16="http://schemas.microsoft.com/office/drawing/2014/main" id="{F43C5580-8F3B-9A82-CCEB-61B04B2282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774" y="988143"/>
            <a:ext cx="11130116" cy="5756786"/>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80CEEA0-6EA5-DF50-70B1-400D333FC256}"/>
                  </a:ext>
                </a:extLst>
              </p14:cNvPr>
              <p14:cNvContentPartPr/>
              <p14:nvPr/>
            </p14:nvContentPartPr>
            <p14:xfrm>
              <a:off x="7904084" y="2075343"/>
              <a:ext cx="1764360" cy="360"/>
            </p14:xfrm>
          </p:contentPart>
        </mc:Choice>
        <mc:Fallback xmlns="">
          <p:pic>
            <p:nvPicPr>
              <p:cNvPr id="8" name="Ink 7">
                <a:extLst>
                  <a:ext uri="{FF2B5EF4-FFF2-40B4-BE49-F238E27FC236}">
                    <a16:creationId xmlns:a16="http://schemas.microsoft.com/office/drawing/2014/main" id="{A80CEEA0-6EA5-DF50-70B1-400D333FC256}"/>
                  </a:ext>
                </a:extLst>
              </p:cNvPr>
              <p:cNvPicPr/>
              <p:nvPr/>
            </p:nvPicPr>
            <p:blipFill>
              <a:blip r:embed="rId4"/>
              <a:stretch>
                <a:fillRect/>
              </a:stretch>
            </p:blipFill>
            <p:spPr>
              <a:xfrm>
                <a:off x="7895444" y="2066703"/>
                <a:ext cx="1782000" cy="18000"/>
              </a:xfrm>
              <a:prstGeom prst="rect">
                <a:avLst/>
              </a:prstGeom>
            </p:spPr>
          </p:pic>
        </mc:Fallback>
      </mc:AlternateContent>
    </p:spTree>
    <p:extLst>
      <p:ext uri="{BB962C8B-B14F-4D97-AF65-F5344CB8AC3E}">
        <p14:creationId xmlns:p14="http://schemas.microsoft.com/office/powerpoint/2010/main" val="3114342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8D3B-B68D-3D98-C3EA-DAEEE3ADB3E6}"/>
              </a:ext>
            </a:extLst>
          </p:cNvPr>
          <p:cNvSpPr>
            <a:spLocks noGrp="1"/>
          </p:cNvSpPr>
          <p:nvPr>
            <p:ph type="title"/>
          </p:nvPr>
        </p:nvSpPr>
        <p:spPr>
          <a:xfrm>
            <a:off x="-1414913" y="-231005"/>
            <a:ext cx="15458172" cy="1463040"/>
          </a:xfrm>
        </p:spPr>
        <p:txBody>
          <a:bodyPr>
            <a:normAutofit/>
          </a:bodyPr>
          <a:lstStyle/>
          <a:p>
            <a:r>
              <a:rPr lang="en-US" sz="4800" u="sng" dirty="0">
                <a:latin typeface="Cambria Math" panose="02040503050406030204" pitchFamily="18" charset="0"/>
                <a:ea typeface="Cambria Math" panose="02040503050406030204" pitchFamily="18" charset="0"/>
              </a:rPr>
              <a:t>Confirm  your  food  order  :-</a:t>
            </a:r>
            <a:endParaRPr lang="en-IN" sz="4800" u="sng" dirty="0">
              <a:latin typeface="Cambria Math" panose="02040503050406030204" pitchFamily="18" charset="0"/>
              <a:ea typeface="Cambria Math" panose="02040503050406030204" pitchFamily="18" charset="0"/>
            </a:endParaRPr>
          </a:p>
        </p:txBody>
      </p:sp>
      <p:pic>
        <p:nvPicPr>
          <p:cNvPr id="5" name="Content Placeholder 4">
            <a:extLst>
              <a:ext uri="{FF2B5EF4-FFF2-40B4-BE49-F238E27FC236}">
                <a16:creationId xmlns:a16="http://schemas.microsoft.com/office/drawing/2014/main" id="{736028B0-EB7E-12DF-A501-FAE1AC2356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894" y="991402"/>
            <a:ext cx="10722543" cy="5717406"/>
          </a:xfrm>
        </p:spPr>
      </p:pic>
    </p:spTree>
    <p:extLst>
      <p:ext uri="{BB962C8B-B14F-4D97-AF65-F5344CB8AC3E}">
        <p14:creationId xmlns:p14="http://schemas.microsoft.com/office/powerpoint/2010/main" val="36743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1557-12E8-6875-C64F-B4FCD223F37A}"/>
              </a:ext>
            </a:extLst>
          </p:cNvPr>
          <p:cNvSpPr>
            <a:spLocks noGrp="1"/>
          </p:cNvSpPr>
          <p:nvPr>
            <p:ph type="title"/>
          </p:nvPr>
        </p:nvSpPr>
        <p:spPr>
          <a:xfrm>
            <a:off x="1" y="-134753"/>
            <a:ext cx="12291460" cy="1655546"/>
          </a:xfrm>
        </p:spPr>
        <p:txBody>
          <a:bodyPr>
            <a:normAutofit/>
          </a:bodyPr>
          <a:lstStyle/>
          <a:p>
            <a:r>
              <a:rPr lang="en-IN" sz="4400" u="sng" dirty="0">
                <a:latin typeface="Cambria Math" panose="02040503050406030204" pitchFamily="18" charset="0"/>
                <a:ea typeface="Cambria Math" panose="02040503050406030204" pitchFamily="18" charset="0"/>
              </a:rPr>
              <a:t>successful transaction the order is placed :-</a:t>
            </a:r>
          </a:p>
        </p:txBody>
      </p:sp>
      <p:pic>
        <p:nvPicPr>
          <p:cNvPr id="5" name="Content Placeholder 4">
            <a:extLst>
              <a:ext uri="{FF2B5EF4-FFF2-40B4-BE49-F238E27FC236}">
                <a16:creationId xmlns:a16="http://schemas.microsoft.com/office/drawing/2014/main" id="{5C9421F7-D31B-4CA1-1318-A3807CB98B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262" y="1520793"/>
            <a:ext cx="11328935" cy="5014761"/>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AB8145B-0CE1-DE56-D158-3EB70793AE8D}"/>
                  </a:ext>
                </a:extLst>
              </p14:cNvPr>
              <p14:cNvContentPartPr/>
              <p14:nvPr/>
            </p14:nvContentPartPr>
            <p14:xfrm>
              <a:off x="655181" y="2826284"/>
              <a:ext cx="2908080" cy="360"/>
            </p14:xfrm>
          </p:contentPart>
        </mc:Choice>
        <mc:Fallback xmlns="">
          <p:pic>
            <p:nvPicPr>
              <p:cNvPr id="7" name="Ink 6">
                <a:extLst>
                  <a:ext uri="{FF2B5EF4-FFF2-40B4-BE49-F238E27FC236}">
                    <a16:creationId xmlns:a16="http://schemas.microsoft.com/office/drawing/2014/main" id="{BAB8145B-0CE1-DE56-D158-3EB70793AE8D}"/>
                  </a:ext>
                </a:extLst>
              </p:cNvPr>
              <p:cNvPicPr/>
              <p:nvPr/>
            </p:nvPicPr>
            <p:blipFill>
              <a:blip r:embed="rId4"/>
              <a:stretch>
                <a:fillRect/>
              </a:stretch>
            </p:blipFill>
            <p:spPr>
              <a:xfrm>
                <a:off x="646181" y="2817284"/>
                <a:ext cx="2925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5A1C5EC-30D1-B2F9-B2AA-1869F8E4BD16}"/>
                  </a:ext>
                </a:extLst>
              </p14:cNvPr>
              <p14:cNvContentPartPr/>
              <p14:nvPr/>
            </p14:nvContentPartPr>
            <p14:xfrm>
              <a:off x="-212419" y="2386724"/>
              <a:ext cx="360" cy="360"/>
            </p14:xfrm>
          </p:contentPart>
        </mc:Choice>
        <mc:Fallback xmlns="">
          <p:pic>
            <p:nvPicPr>
              <p:cNvPr id="8" name="Ink 7">
                <a:extLst>
                  <a:ext uri="{FF2B5EF4-FFF2-40B4-BE49-F238E27FC236}">
                    <a16:creationId xmlns:a16="http://schemas.microsoft.com/office/drawing/2014/main" id="{C5A1C5EC-30D1-B2F9-B2AA-1869F8E4BD16}"/>
                  </a:ext>
                </a:extLst>
              </p:cNvPr>
              <p:cNvPicPr/>
              <p:nvPr/>
            </p:nvPicPr>
            <p:blipFill>
              <a:blip r:embed="rId6"/>
              <a:stretch>
                <a:fillRect/>
              </a:stretch>
            </p:blipFill>
            <p:spPr>
              <a:xfrm>
                <a:off x="-221059" y="23780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A271CA8-3730-1975-8F7F-52CB101338F9}"/>
                  </a:ext>
                </a:extLst>
              </p14:cNvPr>
              <p14:cNvContentPartPr/>
              <p14:nvPr/>
            </p14:nvContentPartPr>
            <p14:xfrm>
              <a:off x="-212419" y="2386724"/>
              <a:ext cx="360" cy="360"/>
            </p14:xfrm>
          </p:contentPart>
        </mc:Choice>
        <mc:Fallback xmlns="">
          <p:pic>
            <p:nvPicPr>
              <p:cNvPr id="9" name="Ink 8">
                <a:extLst>
                  <a:ext uri="{FF2B5EF4-FFF2-40B4-BE49-F238E27FC236}">
                    <a16:creationId xmlns:a16="http://schemas.microsoft.com/office/drawing/2014/main" id="{7A271CA8-3730-1975-8F7F-52CB101338F9}"/>
                  </a:ext>
                </a:extLst>
              </p:cNvPr>
              <p:cNvPicPr/>
              <p:nvPr/>
            </p:nvPicPr>
            <p:blipFill>
              <a:blip r:embed="rId6"/>
              <a:stretch>
                <a:fillRect/>
              </a:stretch>
            </p:blipFill>
            <p:spPr>
              <a:xfrm>
                <a:off x="-221059" y="23780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EF5B95E-B4D9-78B2-BB4A-AE8C906FC5DC}"/>
                  </a:ext>
                </a:extLst>
              </p14:cNvPr>
              <p14:cNvContentPartPr/>
              <p14:nvPr/>
            </p14:nvContentPartPr>
            <p14:xfrm>
              <a:off x="13330781" y="1606964"/>
              <a:ext cx="360" cy="360"/>
            </p14:xfrm>
          </p:contentPart>
        </mc:Choice>
        <mc:Fallback xmlns="">
          <p:pic>
            <p:nvPicPr>
              <p:cNvPr id="10" name="Ink 9">
                <a:extLst>
                  <a:ext uri="{FF2B5EF4-FFF2-40B4-BE49-F238E27FC236}">
                    <a16:creationId xmlns:a16="http://schemas.microsoft.com/office/drawing/2014/main" id="{BEF5B95E-B4D9-78B2-BB4A-AE8C906FC5DC}"/>
                  </a:ext>
                </a:extLst>
              </p:cNvPr>
              <p:cNvPicPr/>
              <p:nvPr/>
            </p:nvPicPr>
            <p:blipFill>
              <a:blip r:embed="rId6"/>
              <a:stretch>
                <a:fillRect/>
              </a:stretch>
            </p:blipFill>
            <p:spPr>
              <a:xfrm>
                <a:off x="13321781" y="15983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5207A1E-CA98-CBDD-6B6E-1EA86AB0D42A}"/>
                  </a:ext>
                </a:extLst>
              </p14:cNvPr>
              <p14:cNvContentPartPr/>
              <p14:nvPr/>
            </p14:nvContentPartPr>
            <p14:xfrm>
              <a:off x="-1270819" y="827204"/>
              <a:ext cx="360" cy="360"/>
            </p14:xfrm>
          </p:contentPart>
        </mc:Choice>
        <mc:Fallback xmlns="">
          <p:pic>
            <p:nvPicPr>
              <p:cNvPr id="11" name="Ink 10">
                <a:extLst>
                  <a:ext uri="{FF2B5EF4-FFF2-40B4-BE49-F238E27FC236}">
                    <a16:creationId xmlns:a16="http://schemas.microsoft.com/office/drawing/2014/main" id="{85207A1E-CA98-CBDD-6B6E-1EA86AB0D42A}"/>
                  </a:ext>
                </a:extLst>
              </p:cNvPr>
              <p:cNvPicPr/>
              <p:nvPr/>
            </p:nvPicPr>
            <p:blipFill>
              <a:blip r:embed="rId6"/>
              <a:stretch>
                <a:fillRect/>
              </a:stretch>
            </p:blipFill>
            <p:spPr>
              <a:xfrm>
                <a:off x="-1279819" y="818564"/>
                <a:ext cx="18000" cy="18000"/>
              </a:xfrm>
              <a:prstGeom prst="rect">
                <a:avLst/>
              </a:prstGeom>
            </p:spPr>
          </p:pic>
        </mc:Fallback>
      </mc:AlternateContent>
    </p:spTree>
    <p:extLst>
      <p:ext uri="{BB962C8B-B14F-4D97-AF65-F5344CB8AC3E}">
        <p14:creationId xmlns:p14="http://schemas.microsoft.com/office/powerpoint/2010/main" val="453931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50B1-4986-D4A6-3951-9C1F53A27AD5}"/>
              </a:ext>
            </a:extLst>
          </p:cNvPr>
          <p:cNvSpPr>
            <a:spLocks noGrp="1"/>
          </p:cNvSpPr>
          <p:nvPr>
            <p:ph type="title"/>
          </p:nvPr>
        </p:nvSpPr>
        <p:spPr>
          <a:xfrm>
            <a:off x="-1336831" y="0"/>
            <a:ext cx="15100957" cy="1287171"/>
          </a:xfrm>
        </p:spPr>
        <p:txBody>
          <a:bodyPr>
            <a:normAutofit/>
          </a:bodyPr>
          <a:lstStyle/>
          <a:p>
            <a:r>
              <a:rPr lang="en-IN" sz="5400" u="sng" dirty="0">
                <a:latin typeface="Cambria Math" panose="02040503050406030204" pitchFamily="18" charset="0"/>
                <a:ea typeface="Cambria Math" panose="02040503050406030204" pitchFamily="18" charset="0"/>
              </a:rPr>
              <a:t>Track  your  food  order :-</a:t>
            </a:r>
          </a:p>
        </p:txBody>
      </p:sp>
      <p:pic>
        <p:nvPicPr>
          <p:cNvPr id="8" name="Content Placeholder 7">
            <a:extLst>
              <a:ext uri="{FF2B5EF4-FFF2-40B4-BE49-F238E27FC236}">
                <a16:creationId xmlns:a16="http://schemas.microsoft.com/office/drawing/2014/main" id="{F6E671BA-B8DC-0B0D-CE37-EEF16CCA82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498" y="1363980"/>
            <a:ext cx="11078317" cy="5334842"/>
          </a:xfr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Ink 3">
                <a:extLst>
                  <a:ext uri="{FF2B5EF4-FFF2-40B4-BE49-F238E27FC236}">
                    <a16:creationId xmlns:a16="http://schemas.microsoft.com/office/drawing/2014/main" id="{CB70F706-C452-BC64-CA5B-D64E30A37244}"/>
                  </a:ext>
                </a:extLst>
              </p14:cNvPr>
              <p14:cNvContentPartPr/>
              <p14:nvPr/>
            </p14:nvContentPartPr>
            <p14:xfrm>
              <a:off x="2608541" y="1183131"/>
              <a:ext cx="360" cy="360"/>
            </p14:xfrm>
          </p:contentPart>
        </mc:Choice>
        <mc:Fallback xmlns="">
          <p:pic>
            <p:nvPicPr>
              <p:cNvPr id="4" name="Ink 3">
                <a:extLst>
                  <a:ext uri="{FF2B5EF4-FFF2-40B4-BE49-F238E27FC236}">
                    <a16:creationId xmlns:a16="http://schemas.microsoft.com/office/drawing/2014/main" id="{CB70F706-C452-BC64-CA5B-D64E30A37244}"/>
                  </a:ext>
                </a:extLst>
              </p:cNvPr>
              <p:cNvPicPr/>
              <p:nvPr/>
            </p:nvPicPr>
            <p:blipFill>
              <a:blip r:embed="rId4"/>
              <a:stretch>
                <a:fillRect/>
              </a:stretch>
            </p:blipFill>
            <p:spPr>
              <a:xfrm>
                <a:off x="2590541" y="107549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Ink 4">
                <a:extLst>
                  <a:ext uri="{FF2B5EF4-FFF2-40B4-BE49-F238E27FC236}">
                    <a16:creationId xmlns:a16="http://schemas.microsoft.com/office/drawing/2014/main" id="{C7C12361-191B-0A79-9963-D00AD39F42D9}"/>
                  </a:ext>
                </a:extLst>
              </p14:cNvPr>
              <p14:cNvContentPartPr/>
              <p14:nvPr/>
            </p14:nvContentPartPr>
            <p14:xfrm>
              <a:off x="4215581" y="1288971"/>
              <a:ext cx="360" cy="360"/>
            </p14:xfrm>
          </p:contentPart>
        </mc:Choice>
        <mc:Fallback xmlns="">
          <p:pic>
            <p:nvPicPr>
              <p:cNvPr id="5" name="Ink 4">
                <a:extLst>
                  <a:ext uri="{FF2B5EF4-FFF2-40B4-BE49-F238E27FC236}">
                    <a16:creationId xmlns:a16="http://schemas.microsoft.com/office/drawing/2014/main" id="{C7C12361-191B-0A79-9963-D00AD39F42D9}"/>
                  </a:ext>
                </a:extLst>
              </p:cNvPr>
              <p:cNvPicPr/>
              <p:nvPr/>
            </p:nvPicPr>
            <p:blipFill>
              <a:blip r:embed="rId6"/>
              <a:stretch>
                <a:fillRect/>
              </a:stretch>
            </p:blipFill>
            <p:spPr>
              <a:xfrm>
                <a:off x="4197581" y="118133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6" name="Ink 5">
                <a:extLst>
                  <a:ext uri="{FF2B5EF4-FFF2-40B4-BE49-F238E27FC236}">
                    <a16:creationId xmlns:a16="http://schemas.microsoft.com/office/drawing/2014/main" id="{92C38426-5FF7-6846-D21F-29A62F827198}"/>
                  </a:ext>
                </a:extLst>
              </p14:cNvPr>
              <p14:cNvContentPartPr/>
              <p14:nvPr/>
            </p14:nvContentPartPr>
            <p14:xfrm>
              <a:off x="4783661" y="4350411"/>
              <a:ext cx="360" cy="360"/>
            </p14:xfrm>
          </p:contentPart>
        </mc:Choice>
        <mc:Fallback xmlns="">
          <p:pic>
            <p:nvPicPr>
              <p:cNvPr id="6" name="Ink 5">
                <a:extLst>
                  <a:ext uri="{FF2B5EF4-FFF2-40B4-BE49-F238E27FC236}">
                    <a16:creationId xmlns:a16="http://schemas.microsoft.com/office/drawing/2014/main" id="{92C38426-5FF7-6846-D21F-29A62F827198}"/>
                  </a:ext>
                </a:extLst>
              </p:cNvPr>
              <p:cNvPicPr/>
              <p:nvPr/>
            </p:nvPicPr>
            <p:blipFill>
              <a:blip r:embed="rId8"/>
              <a:stretch>
                <a:fillRect/>
              </a:stretch>
            </p:blipFill>
            <p:spPr>
              <a:xfrm>
                <a:off x="4765661" y="4242411"/>
                <a:ext cx="36000" cy="216000"/>
              </a:xfrm>
              <a:prstGeom prst="rect">
                <a:avLst/>
              </a:prstGeom>
            </p:spPr>
          </p:pic>
        </mc:Fallback>
      </mc:AlternateContent>
    </p:spTree>
    <p:extLst>
      <p:ext uri="{BB962C8B-B14F-4D97-AF65-F5344CB8AC3E}">
        <p14:creationId xmlns:p14="http://schemas.microsoft.com/office/powerpoint/2010/main" val="3301023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52CE-9677-D995-33B4-B6BF6E3AAFB1}"/>
              </a:ext>
            </a:extLst>
          </p:cNvPr>
          <p:cNvSpPr>
            <a:spLocks noGrp="1"/>
          </p:cNvSpPr>
          <p:nvPr>
            <p:ph type="title"/>
          </p:nvPr>
        </p:nvSpPr>
        <p:spPr>
          <a:xfrm>
            <a:off x="-963561" y="-157316"/>
            <a:ext cx="14689394" cy="1304925"/>
          </a:xfrm>
        </p:spPr>
        <p:txBody>
          <a:bodyPr>
            <a:normAutofit/>
          </a:bodyPr>
          <a:lstStyle/>
          <a:p>
            <a:r>
              <a:rPr lang="en-US" sz="4800" u="sng" dirty="0">
                <a:latin typeface="Cambria" panose="02040503050406030204" pitchFamily="18" charset="0"/>
                <a:ea typeface="Cambria" panose="02040503050406030204" pitchFamily="18" charset="0"/>
              </a:rPr>
              <a:t>Administration  login :-</a:t>
            </a:r>
            <a:endParaRPr lang="en-IN" sz="48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D6E3AE1D-7B46-9A8A-1D6C-12D968F352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3368" y="1022555"/>
            <a:ext cx="6469626" cy="5692877"/>
          </a:xfrm>
        </p:spPr>
      </p:pic>
    </p:spTree>
    <p:extLst>
      <p:ext uri="{BB962C8B-B14F-4D97-AF65-F5344CB8AC3E}">
        <p14:creationId xmlns:p14="http://schemas.microsoft.com/office/powerpoint/2010/main" val="2024270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C27-DBBE-2103-F439-D5C7FC267E18}"/>
              </a:ext>
            </a:extLst>
          </p:cNvPr>
          <p:cNvSpPr>
            <a:spLocks noGrp="1"/>
          </p:cNvSpPr>
          <p:nvPr>
            <p:ph type="title"/>
          </p:nvPr>
        </p:nvSpPr>
        <p:spPr>
          <a:xfrm>
            <a:off x="-1661652" y="-217229"/>
            <a:ext cx="15436646" cy="1357772"/>
          </a:xfrm>
        </p:spPr>
        <p:txBody>
          <a:bodyPr/>
          <a:lstStyle/>
          <a:p>
            <a:r>
              <a:rPr kumimoji="0" lang="en-US" sz="5400" b="1" i="0" u="sng" strike="noStrike" kern="1200" cap="all" spc="0" normalizeH="0" baseline="0" noProof="0" dirty="0">
                <a:ln>
                  <a:noFill/>
                </a:ln>
                <a:solidFill>
                  <a:prstClr val="white"/>
                </a:solidFill>
                <a:effectLst>
                  <a:outerShdw blurRad="50800" dist="63500" dir="2700000" algn="tl" rotWithShape="0">
                    <a:srgbClr val="000000">
                      <a:alpha val="48000"/>
                    </a:srgbClr>
                  </a:outerShdw>
                </a:effectLst>
                <a:uLnTx/>
                <a:uFillTx/>
                <a:latin typeface="Cambria Math" panose="02040503050406030204" pitchFamily="18" charset="0"/>
                <a:ea typeface="Cambria Math" panose="02040503050406030204" pitchFamily="18" charset="0"/>
                <a:cs typeface="+mj-cs"/>
              </a:rPr>
              <a:t>After successful admin login :-</a:t>
            </a:r>
            <a:endParaRPr lang="en-IN" dirty="0"/>
          </a:p>
        </p:txBody>
      </p:sp>
      <p:pic>
        <p:nvPicPr>
          <p:cNvPr id="5" name="Content Placeholder 4">
            <a:extLst>
              <a:ext uri="{FF2B5EF4-FFF2-40B4-BE49-F238E27FC236}">
                <a16:creationId xmlns:a16="http://schemas.microsoft.com/office/drawing/2014/main" id="{7C0574F4-1F3F-6CC4-D205-040844D533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806" y="1325819"/>
            <a:ext cx="11700387" cy="5379781"/>
          </a:xfrm>
        </p:spPr>
      </p:pic>
    </p:spTree>
    <p:extLst>
      <p:ext uri="{BB962C8B-B14F-4D97-AF65-F5344CB8AC3E}">
        <p14:creationId xmlns:p14="http://schemas.microsoft.com/office/powerpoint/2010/main" val="2462345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E138-D7A7-ECC5-7182-C5C607643CB0}"/>
              </a:ext>
            </a:extLst>
          </p:cNvPr>
          <p:cNvSpPr>
            <a:spLocks noGrp="1"/>
          </p:cNvSpPr>
          <p:nvPr>
            <p:ph type="title"/>
          </p:nvPr>
        </p:nvSpPr>
        <p:spPr>
          <a:xfrm>
            <a:off x="913795" y="95251"/>
            <a:ext cx="10353761" cy="1523999"/>
          </a:xfrm>
        </p:spPr>
        <p:txBody>
          <a:bodyPr>
            <a:normAutofit fontScale="90000"/>
          </a:bodyPr>
          <a:lstStyle/>
          <a:p>
            <a:r>
              <a:rPr lang="en-IN" sz="5300" u="sng" dirty="0">
                <a:latin typeface="Cambria Math" panose="02040503050406030204" pitchFamily="18" charset="0"/>
                <a:ea typeface="Cambria Math" panose="02040503050406030204" pitchFamily="18" charset="0"/>
              </a:rPr>
              <a:t>OBJECTIVE</a:t>
            </a:r>
            <a:br>
              <a:rPr lang="en-IN" dirty="0"/>
            </a:br>
            <a:br>
              <a:rPr lang="en-IN" dirty="0"/>
            </a:br>
            <a:endParaRPr lang="en-IN" dirty="0"/>
          </a:p>
        </p:txBody>
      </p:sp>
      <p:sp>
        <p:nvSpPr>
          <p:cNvPr id="3" name="Content Placeholder 2">
            <a:extLst>
              <a:ext uri="{FF2B5EF4-FFF2-40B4-BE49-F238E27FC236}">
                <a16:creationId xmlns:a16="http://schemas.microsoft.com/office/drawing/2014/main" id="{16130D83-AD89-CF2C-2A25-1983C473123C}"/>
              </a:ext>
            </a:extLst>
          </p:cNvPr>
          <p:cNvSpPr>
            <a:spLocks noGrp="1"/>
          </p:cNvSpPr>
          <p:nvPr>
            <p:ph idx="1"/>
          </p:nvPr>
        </p:nvSpPr>
        <p:spPr>
          <a:xfrm>
            <a:off x="276226" y="1143000"/>
            <a:ext cx="11668124" cy="5543550"/>
          </a:xfrm>
        </p:spPr>
        <p:txBody>
          <a:bodyPr>
            <a:normAutofit/>
          </a:bodyPr>
          <a:lstStyle/>
          <a:p>
            <a:pPr algn="just"/>
            <a:r>
              <a:rPr lang="en-US" dirty="0">
                <a:latin typeface="Cambria Math" panose="02040503050406030204" pitchFamily="18" charset="0"/>
                <a:ea typeface="Cambria Math" panose="02040503050406030204" pitchFamily="18" charset="0"/>
              </a:rPr>
              <a:t>The main objective of the Project on Online Food Ordering System is to manage the details of Food, Item Category, Shopping Cart, Customer, Order. It manages all the information about Food, Delivery Address, Order, Food. The project is totally built at administrative end and thus only the administrator is guaranteed the access. The purpose of the project is to build an application program to reduce the manual work for managing the Food, Item Category, Delivery Address, Shopping Cart. It tracks all the details about the Shopping Cart, Customer, Order.</a:t>
            </a:r>
          </a:p>
          <a:p>
            <a:pPr algn="just"/>
            <a:r>
              <a:rPr lang="en-US" u="sng" dirty="0">
                <a:latin typeface="Cambria Math" panose="02040503050406030204" pitchFamily="18" charset="0"/>
                <a:ea typeface="Cambria Math" panose="02040503050406030204" pitchFamily="18" charset="0"/>
              </a:rPr>
              <a:t>The study has the following specific objectives :- </a:t>
            </a:r>
          </a:p>
          <a:p>
            <a:pPr algn="just"/>
            <a:r>
              <a:rPr lang="en-US" dirty="0">
                <a:latin typeface="Cambria Math" panose="02040503050406030204" pitchFamily="18" charset="0"/>
                <a:ea typeface="Cambria Math" panose="02040503050406030204" pitchFamily="18" charset="0"/>
              </a:rPr>
              <a:t>To develop a system that will surely satisfied the customer service.</a:t>
            </a:r>
          </a:p>
          <a:p>
            <a:pPr algn="just"/>
            <a:r>
              <a:rPr lang="en-US" dirty="0">
                <a:latin typeface="Cambria Math" panose="02040503050406030204" pitchFamily="18" charset="0"/>
                <a:ea typeface="Cambria Math" panose="02040503050406030204" pitchFamily="18" charset="0"/>
              </a:rPr>
              <a:t>To design a system able to accommodate huge amount of orders at a time.</a:t>
            </a:r>
          </a:p>
          <a:p>
            <a:pPr algn="just"/>
            <a:r>
              <a:rPr lang="en-US" dirty="0">
                <a:latin typeface="Cambria Math" panose="02040503050406030204" pitchFamily="18" charset="0"/>
                <a:ea typeface="Cambria Math" panose="02040503050406030204" pitchFamily="18" charset="0"/>
              </a:rPr>
              <a:t>To evaluate its performance and acceptability in terms of security, user-friendliness, accuracy and reliability</a:t>
            </a:r>
          </a:p>
          <a:p>
            <a:pPr algn="just"/>
            <a:r>
              <a:rPr lang="en-US" dirty="0">
                <a:latin typeface="Cambria Math" panose="02040503050406030204" pitchFamily="18" charset="0"/>
                <a:ea typeface="Cambria Math" panose="02040503050406030204" pitchFamily="18" charset="0"/>
              </a:rPr>
              <a:t>To improve the communication between the client and the server and minimize the time of ordering.</a:t>
            </a:r>
          </a:p>
          <a:p>
            <a:pPr algn="just"/>
            <a:endParaRPr lang="en-IN" dirty="0"/>
          </a:p>
        </p:txBody>
      </p:sp>
    </p:spTree>
    <p:extLst>
      <p:ext uri="{BB962C8B-B14F-4D97-AF65-F5344CB8AC3E}">
        <p14:creationId xmlns:p14="http://schemas.microsoft.com/office/powerpoint/2010/main" val="916108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A4E3-C4FC-183A-D2BE-C603D3ACAFA1}"/>
              </a:ext>
            </a:extLst>
          </p:cNvPr>
          <p:cNvSpPr>
            <a:spLocks noGrp="1"/>
          </p:cNvSpPr>
          <p:nvPr>
            <p:ph type="title"/>
          </p:nvPr>
        </p:nvSpPr>
        <p:spPr>
          <a:xfrm>
            <a:off x="-1171576" y="-581024"/>
            <a:ext cx="14523781" cy="2009774"/>
          </a:xfrm>
        </p:spPr>
        <p:txBody>
          <a:bodyPr>
            <a:normAutofit/>
          </a:bodyPr>
          <a:lstStyle/>
          <a:p>
            <a:r>
              <a:rPr lang="en-US" sz="5400" u="sng" dirty="0">
                <a:latin typeface="Cambria" panose="02040503050406030204" pitchFamily="18" charset="0"/>
                <a:ea typeface="Cambria" panose="02040503050406030204" pitchFamily="18" charset="0"/>
              </a:rPr>
              <a:t>All User dashboard :-</a:t>
            </a:r>
            <a:endParaRPr lang="en-IN" sz="54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1CF0B8A6-5F5A-E651-6BC2-F761937BCC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613" y="894735"/>
            <a:ext cx="11169445" cy="5840361"/>
          </a:xfrm>
        </p:spPr>
      </p:pic>
    </p:spTree>
    <p:extLst>
      <p:ext uri="{BB962C8B-B14F-4D97-AF65-F5344CB8AC3E}">
        <p14:creationId xmlns:p14="http://schemas.microsoft.com/office/powerpoint/2010/main" val="1888285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7A4D-4E5D-B959-BBD7-D5E9A3A74E30}"/>
              </a:ext>
            </a:extLst>
          </p:cNvPr>
          <p:cNvSpPr>
            <a:spLocks noGrp="1"/>
          </p:cNvSpPr>
          <p:nvPr>
            <p:ph type="title"/>
          </p:nvPr>
        </p:nvSpPr>
        <p:spPr>
          <a:xfrm>
            <a:off x="-685799" y="-495300"/>
            <a:ext cx="13477874" cy="1819275"/>
          </a:xfrm>
        </p:spPr>
        <p:txBody>
          <a:bodyPr>
            <a:normAutofit/>
          </a:bodyPr>
          <a:lstStyle/>
          <a:p>
            <a:r>
              <a:rPr lang="en-US" sz="4800" u="sng" dirty="0">
                <a:latin typeface="Cambria" panose="02040503050406030204" pitchFamily="18" charset="0"/>
                <a:ea typeface="Cambria" panose="02040503050406030204" pitchFamily="18" charset="0"/>
              </a:rPr>
              <a:t>Form to add the new user :-</a:t>
            </a:r>
            <a:endParaRPr lang="en-IN" sz="4800" u="sng" dirty="0">
              <a:latin typeface="Cambria" panose="02040503050406030204" pitchFamily="18" charset="0"/>
              <a:ea typeface="Cambria" panose="02040503050406030204" pitchFamily="18" charset="0"/>
            </a:endParaRPr>
          </a:p>
        </p:txBody>
      </p:sp>
      <p:pic>
        <p:nvPicPr>
          <p:cNvPr id="13" name="Content Placeholder 12">
            <a:extLst>
              <a:ext uri="{FF2B5EF4-FFF2-40B4-BE49-F238E27FC236}">
                <a16:creationId xmlns:a16="http://schemas.microsoft.com/office/drawing/2014/main" id="{4C69020D-9817-AD0F-A5CE-C42A7D080E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4" y="1000125"/>
            <a:ext cx="11553825" cy="5572125"/>
          </a:xfrm>
        </p:spPr>
      </p:pic>
    </p:spTree>
    <p:extLst>
      <p:ext uri="{BB962C8B-B14F-4D97-AF65-F5344CB8AC3E}">
        <p14:creationId xmlns:p14="http://schemas.microsoft.com/office/powerpoint/2010/main" val="445853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C083-8E87-AF43-7581-6495FF5347D2}"/>
              </a:ext>
            </a:extLst>
          </p:cNvPr>
          <p:cNvSpPr>
            <a:spLocks noGrp="1"/>
          </p:cNvSpPr>
          <p:nvPr>
            <p:ph type="title"/>
          </p:nvPr>
        </p:nvSpPr>
        <p:spPr>
          <a:xfrm>
            <a:off x="-393289" y="-68825"/>
            <a:ext cx="12585290" cy="1052051"/>
          </a:xfrm>
        </p:spPr>
        <p:txBody>
          <a:bodyPr>
            <a:noAutofit/>
          </a:bodyPr>
          <a:lstStyle/>
          <a:p>
            <a:r>
              <a:rPr lang="en-US" sz="4800" u="sng" dirty="0">
                <a:latin typeface="Cambria" panose="02040503050406030204" pitchFamily="18" charset="0"/>
                <a:ea typeface="Cambria" panose="02040503050406030204" pitchFamily="18" charset="0"/>
              </a:rPr>
              <a:t>After successfully add the user :-</a:t>
            </a:r>
            <a:endParaRPr lang="en-IN" sz="4800" u="sng" dirty="0">
              <a:latin typeface="Cambria" panose="02040503050406030204" pitchFamily="18" charset="0"/>
              <a:ea typeface="Cambria" panose="02040503050406030204" pitchFamily="18" charset="0"/>
            </a:endParaRPr>
          </a:p>
        </p:txBody>
      </p:sp>
      <p:pic>
        <p:nvPicPr>
          <p:cNvPr id="7" name="Content Placeholder 6">
            <a:extLst>
              <a:ext uri="{FF2B5EF4-FFF2-40B4-BE49-F238E27FC236}">
                <a16:creationId xmlns:a16="http://schemas.microsoft.com/office/drawing/2014/main" id="{46DDA6AC-B13F-8F43-A251-A88D864688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4089"/>
          <a:stretch/>
        </p:blipFill>
        <p:spPr>
          <a:xfrm>
            <a:off x="339213" y="983226"/>
            <a:ext cx="11513573" cy="5781368"/>
          </a:xfrm>
        </p:spPr>
      </p:pic>
    </p:spTree>
    <p:extLst>
      <p:ext uri="{BB962C8B-B14F-4D97-AF65-F5344CB8AC3E}">
        <p14:creationId xmlns:p14="http://schemas.microsoft.com/office/powerpoint/2010/main" val="871552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FA6C4-C3AE-0E47-1599-B0F6942D9F74}"/>
              </a:ext>
            </a:extLst>
          </p:cNvPr>
          <p:cNvSpPr>
            <a:spLocks noGrp="1"/>
          </p:cNvSpPr>
          <p:nvPr>
            <p:ph type="title"/>
          </p:nvPr>
        </p:nvSpPr>
        <p:spPr>
          <a:xfrm>
            <a:off x="-466725" y="-133350"/>
            <a:ext cx="13239750" cy="1200150"/>
          </a:xfrm>
        </p:spPr>
        <p:txBody>
          <a:bodyPr>
            <a:noAutofit/>
          </a:bodyPr>
          <a:lstStyle/>
          <a:p>
            <a:r>
              <a:rPr lang="en-US" sz="4800" u="sng" dirty="0">
                <a:latin typeface="Cambria" panose="02040503050406030204" pitchFamily="18" charset="0"/>
                <a:ea typeface="Cambria" panose="02040503050406030204" pitchFamily="18" charset="0"/>
              </a:rPr>
              <a:t>Display new user on dashboard :-</a:t>
            </a:r>
            <a:endParaRPr lang="en-IN" sz="48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13BC5C0F-26F4-A419-31AE-1F630E6992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5196"/>
          <a:stretch/>
        </p:blipFill>
        <p:spPr>
          <a:xfrm>
            <a:off x="419100" y="933450"/>
            <a:ext cx="11410950" cy="5762625"/>
          </a:xfrm>
        </p:spPr>
      </p:pic>
      <p:cxnSp>
        <p:nvCxnSpPr>
          <p:cNvPr id="7" name="Straight Connector 6">
            <a:extLst>
              <a:ext uri="{FF2B5EF4-FFF2-40B4-BE49-F238E27FC236}">
                <a16:creationId xmlns:a16="http://schemas.microsoft.com/office/drawing/2014/main" id="{856CFE94-8318-2C96-DDE5-81D5F4006066}"/>
              </a:ext>
            </a:extLst>
          </p:cNvPr>
          <p:cNvCxnSpPr/>
          <p:nvPr/>
        </p:nvCxnSpPr>
        <p:spPr>
          <a:xfrm>
            <a:off x="3152775" y="4705350"/>
            <a:ext cx="638175"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3326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BAEE4-E345-A034-6E60-0D652A1FFB7A}"/>
              </a:ext>
            </a:extLst>
          </p:cNvPr>
          <p:cNvSpPr>
            <a:spLocks noGrp="1"/>
          </p:cNvSpPr>
          <p:nvPr>
            <p:ph type="title"/>
          </p:nvPr>
        </p:nvSpPr>
        <p:spPr>
          <a:xfrm>
            <a:off x="-666750" y="-438150"/>
            <a:ext cx="13811249" cy="1571625"/>
          </a:xfrm>
        </p:spPr>
        <p:txBody>
          <a:bodyPr>
            <a:normAutofit/>
          </a:bodyPr>
          <a:lstStyle/>
          <a:p>
            <a:r>
              <a:rPr lang="en-US" sz="4800" u="sng" dirty="0">
                <a:latin typeface="Cambria" panose="02040503050406030204" pitchFamily="18" charset="0"/>
                <a:ea typeface="Cambria" panose="02040503050406030204" pitchFamily="18" charset="0"/>
              </a:rPr>
              <a:t>Update  the  user :-</a:t>
            </a:r>
            <a:endParaRPr lang="en-IN" sz="48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DF8853F2-EB62-2C75-4B4C-3B8C43C83D3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6292"/>
          <a:stretch/>
        </p:blipFill>
        <p:spPr>
          <a:xfrm>
            <a:off x="294969" y="757085"/>
            <a:ext cx="11621728" cy="5771534"/>
          </a:xfrm>
        </p:spPr>
      </p:pic>
    </p:spTree>
    <p:extLst>
      <p:ext uri="{BB962C8B-B14F-4D97-AF65-F5344CB8AC3E}">
        <p14:creationId xmlns:p14="http://schemas.microsoft.com/office/powerpoint/2010/main" val="2514286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3BC78-6E33-97FC-FD0E-1C2413D6B06C}"/>
              </a:ext>
            </a:extLst>
          </p:cNvPr>
          <p:cNvSpPr>
            <a:spLocks noGrp="1"/>
          </p:cNvSpPr>
          <p:nvPr>
            <p:ph type="title"/>
          </p:nvPr>
        </p:nvSpPr>
        <p:spPr>
          <a:xfrm>
            <a:off x="-66675" y="-161924"/>
            <a:ext cx="12630150" cy="1123949"/>
          </a:xfrm>
        </p:spPr>
        <p:txBody>
          <a:bodyPr>
            <a:normAutofit/>
          </a:bodyPr>
          <a:lstStyle/>
          <a:p>
            <a:r>
              <a:rPr lang="en-US" sz="4400" u="sng" dirty="0">
                <a:latin typeface="Cambria" panose="02040503050406030204" pitchFamily="18" charset="0"/>
                <a:ea typeface="Cambria" panose="02040503050406030204" pitchFamily="18" charset="0"/>
              </a:rPr>
              <a:t>After successfully update the user:-</a:t>
            </a:r>
            <a:endParaRPr lang="en-IN" sz="44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FF8F1D4E-206E-3383-40F8-8BFFE808BE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8671"/>
          <a:stretch/>
        </p:blipFill>
        <p:spPr>
          <a:xfrm>
            <a:off x="314325" y="752475"/>
            <a:ext cx="11420475" cy="5981699"/>
          </a:xfrm>
        </p:spPr>
      </p:pic>
    </p:spTree>
    <p:extLst>
      <p:ext uri="{BB962C8B-B14F-4D97-AF65-F5344CB8AC3E}">
        <p14:creationId xmlns:p14="http://schemas.microsoft.com/office/powerpoint/2010/main" val="3331610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FE4-20AA-3F33-A0F7-624A69582D69}"/>
              </a:ext>
            </a:extLst>
          </p:cNvPr>
          <p:cNvSpPr>
            <a:spLocks noGrp="1"/>
          </p:cNvSpPr>
          <p:nvPr>
            <p:ph type="title"/>
          </p:nvPr>
        </p:nvSpPr>
        <p:spPr>
          <a:xfrm>
            <a:off x="-904875" y="1"/>
            <a:ext cx="13830299" cy="1066800"/>
          </a:xfrm>
        </p:spPr>
        <p:txBody>
          <a:bodyPr>
            <a:noAutofit/>
          </a:bodyPr>
          <a:lstStyle/>
          <a:p>
            <a:r>
              <a:rPr lang="en-US" sz="4800" u="sng" dirty="0">
                <a:latin typeface="Cambria" panose="02040503050406030204" pitchFamily="18" charset="0"/>
                <a:ea typeface="Cambria" panose="02040503050406030204" pitchFamily="18" charset="0"/>
              </a:rPr>
              <a:t>Display updated user on dashboard :-</a:t>
            </a:r>
            <a:endParaRPr lang="en-IN" sz="4800" dirty="0"/>
          </a:p>
        </p:txBody>
      </p:sp>
      <p:pic>
        <p:nvPicPr>
          <p:cNvPr id="5" name="Content Placeholder 4">
            <a:extLst>
              <a:ext uri="{FF2B5EF4-FFF2-40B4-BE49-F238E27FC236}">
                <a16:creationId xmlns:a16="http://schemas.microsoft.com/office/drawing/2014/main" id="{AEC84757-D3A8-3089-7901-A53573D4DB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6761"/>
          <a:stretch/>
        </p:blipFill>
        <p:spPr>
          <a:xfrm>
            <a:off x="275303" y="963560"/>
            <a:ext cx="11641393" cy="5810865"/>
          </a:xfrm>
        </p:spPr>
      </p:pic>
    </p:spTree>
    <p:extLst>
      <p:ext uri="{BB962C8B-B14F-4D97-AF65-F5344CB8AC3E}">
        <p14:creationId xmlns:p14="http://schemas.microsoft.com/office/powerpoint/2010/main" val="3926180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2E544-EC40-EB6C-4A11-A3B384F0480D}"/>
              </a:ext>
            </a:extLst>
          </p:cNvPr>
          <p:cNvSpPr>
            <a:spLocks noGrp="1"/>
          </p:cNvSpPr>
          <p:nvPr>
            <p:ph type="title"/>
          </p:nvPr>
        </p:nvSpPr>
        <p:spPr>
          <a:xfrm>
            <a:off x="-1266825" y="0"/>
            <a:ext cx="14077950" cy="1248697"/>
          </a:xfrm>
        </p:spPr>
        <p:txBody>
          <a:bodyPr>
            <a:normAutofit/>
          </a:bodyPr>
          <a:lstStyle/>
          <a:p>
            <a:r>
              <a:rPr lang="en-US" sz="5400" u="sng" dirty="0">
                <a:latin typeface="Cambria" panose="02040503050406030204" pitchFamily="18" charset="0"/>
                <a:ea typeface="Cambria" panose="02040503050406030204" pitchFamily="18" charset="0"/>
              </a:rPr>
              <a:t>Delete the existing user :-</a:t>
            </a:r>
            <a:endParaRPr lang="en-IN" sz="54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0E7EA035-B5AF-3D55-B042-8F454B160F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3" t="16155" r="-43" b="11526"/>
          <a:stretch/>
        </p:blipFill>
        <p:spPr>
          <a:xfrm>
            <a:off x="358878" y="1150374"/>
            <a:ext cx="11474244" cy="5545394"/>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3327431-A4B0-6AB4-9BC4-1EE5FE91E356}"/>
                  </a:ext>
                </a:extLst>
              </p14:cNvPr>
              <p14:cNvContentPartPr/>
              <p14:nvPr/>
            </p14:nvContentPartPr>
            <p14:xfrm>
              <a:off x="-659059" y="4217381"/>
              <a:ext cx="360" cy="360"/>
            </p14:xfrm>
          </p:contentPart>
        </mc:Choice>
        <mc:Fallback xmlns="">
          <p:pic>
            <p:nvPicPr>
              <p:cNvPr id="7" name="Ink 6">
                <a:extLst>
                  <a:ext uri="{FF2B5EF4-FFF2-40B4-BE49-F238E27FC236}">
                    <a16:creationId xmlns:a16="http://schemas.microsoft.com/office/drawing/2014/main" id="{13327431-A4B0-6AB4-9BC4-1EE5FE91E356}"/>
                  </a:ext>
                </a:extLst>
              </p:cNvPr>
              <p:cNvPicPr/>
              <p:nvPr/>
            </p:nvPicPr>
            <p:blipFill>
              <a:blip r:embed="rId4"/>
              <a:stretch>
                <a:fillRect/>
              </a:stretch>
            </p:blipFill>
            <p:spPr>
              <a:xfrm>
                <a:off x="-663379" y="42130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7071CDFC-47A7-D770-AD96-7967933265E4}"/>
                  </a:ext>
                </a:extLst>
              </p14:cNvPr>
              <p14:cNvContentPartPr/>
              <p14:nvPr/>
            </p14:nvContentPartPr>
            <p14:xfrm>
              <a:off x="-610099" y="717461"/>
              <a:ext cx="360" cy="360"/>
            </p14:xfrm>
          </p:contentPart>
        </mc:Choice>
        <mc:Fallback xmlns="">
          <p:pic>
            <p:nvPicPr>
              <p:cNvPr id="11" name="Ink 10">
                <a:extLst>
                  <a:ext uri="{FF2B5EF4-FFF2-40B4-BE49-F238E27FC236}">
                    <a16:creationId xmlns:a16="http://schemas.microsoft.com/office/drawing/2014/main" id="{7071CDFC-47A7-D770-AD96-7967933265E4}"/>
                  </a:ext>
                </a:extLst>
              </p:cNvPr>
              <p:cNvPicPr/>
              <p:nvPr/>
            </p:nvPicPr>
            <p:blipFill>
              <a:blip r:embed="rId6"/>
              <a:stretch>
                <a:fillRect/>
              </a:stretch>
            </p:blipFill>
            <p:spPr>
              <a:xfrm>
                <a:off x="-618739" y="708461"/>
                <a:ext cx="18000" cy="18000"/>
              </a:xfrm>
              <a:prstGeom prst="rect">
                <a:avLst/>
              </a:prstGeom>
            </p:spPr>
          </p:pic>
        </mc:Fallback>
      </mc:AlternateContent>
      <p:cxnSp>
        <p:nvCxnSpPr>
          <p:cNvPr id="13" name="Straight Connector 12">
            <a:extLst>
              <a:ext uri="{FF2B5EF4-FFF2-40B4-BE49-F238E27FC236}">
                <a16:creationId xmlns:a16="http://schemas.microsoft.com/office/drawing/2014/main" id="{83F168DE-6D7C-AC2F-896F-C91EE29DF4D4}"/>
              </a:ext>
            </a:extLst>
          </p:cNvPr>
          <p:cNvCxnSpPr/>
          <p:nvPr/>
        </p:nvCxnSpPr>
        <p:spPr>
          <a:xfrm>
            <a:off x="3067665" y="5171768"/>
            <a:ext cx="82590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5548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2E38-06AD-6991-C85B-52D395631948}"/>
              </a:ext>
            </a:extLst>
          </p:cNvPr>
          <p:cNvSpPr>
            <a:spLocks noGrp="1"/>
          </p:cNvSpPr>
          <p:nvPr>
            <p:ph type="title"/>
          </p:nvPr>
        </p:nvSpPr>
        <p:spPr>
          <a:xfrm>
            <a:off x="-1268360" y="-117986"/>
            <a:ext cx="14443586" cy="1268360"/>
          </a:xfrm>
        </p:spPr>
        <p:txBody>
          <a:bodyPr>
            <a:normAutofit/>
          </a:bodyPr>
          <a:lstStyle/>
          <a:p>
            <a:r>
              <a:rPr lang="en-US" sz="4400" u="sng" dirty="0">
                <a:latin typeface="Cambria" panose="02040503050406030204" pitchFamily="18" charset="0"/>
                <a:ea typeface="Cambria" panose="02040503050406030204" pitchFamily="18" charset="0"/>
              </a:rPr>
              <a:t>After successfully deleted user :-</a:t>
            </a:r>
            <a:endParaRPr lang="en-IN" sz="44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401C19DF-183D-7745-C317-C75BA8CF87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7539" b="16590"/>
          <a:stretch/>
        </p:blipFill>
        <p:spPr>
          <a:xfrm>
            <a:off x="530942" y="1150374"/>
            <a:ext cx="11218605" cy="5476568"/>
          </a:xfrm>
        </p:spPr>
      </p:pic>
    </p:spTree>
    <p:extLst>
      <p:ext uri="{BB962C8B-B14F-4D97-AF65-F5344CB8AC3E}">
        <p14:creationId xmlns:p14="http://schemas.microsoft.com/office/powerpoint/2010/main" val="3907735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7955-B477-7689-38FA-1F47973D4488}"/>
              </a:ext>
            </a:extLst>
          </p:cNvPr>
          <p:cNvSpPr>
            <a:spLocks noGrp="1"/>
          </p:cNvSpPr>
          <p:nvPr>
            <p:ph type="title"/>
          </p:nvPr>
        </p:nvSpPr>
        <p:spPr>
          <a:xfrm>
            <a:off x="-304800" y="-266699"/>
            <a:ext cx="12934949" cy="1504950"/>
          </a:xfrm>
        </p:spPr>
        <p:txBody>
          <a:bodyPr>
            <a:normAutofit/>
          </a:bodyPr>
          <a:lstStyle/>
          <a:p>
            <a:r>
              <a:rPr lang="en-US" sz="5400" u="sng" dirty="0">
                <a:latin typeface="Cambria" panose="02040503050406030204" pitchFamily="18" charset="0"/>
                <a:ea typeface="Cambria" panose="02040503050406030204" pitchFamily="18" charset="0"/>
              </a:rPr>
              <a:t>Search the user :-</a:t>
            </a:r>
            <a:endParaRPr lang="en-IN" sz="54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425B3A37-6AE5-9FBC-E1BC-CD8CEE76D5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951" y="1133475"/>
            <a:ext cx="11382374" cy="5600700"/>
          </a:xfrm>
        </p:spPr>
      </p:pic>
    </p:spTree>
    <p:extLst>
      <p:ext uri="{BB962C8B-B14F-4D97-AF65-F5344CB8AC3E}">
        <p14:creationId xmlns:p14="http://schemas.microsoft.com/office/powerpoint/2010/main" val="1610794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E0FCE-DBC4-E2E7-BC83-F1CA88F479D9}"/>
              </a:ext>
            </a:extLst>
          </p:cNvPr>
          <p:cNvSpPr>
            <a:spLocks noGrp="1"/>
          </p:cNvSpPr>
          <p:nvPr>
            <p:ph type="title"/>
          </p:nvPr>
        </p:nvSpPr>
        <p:spPr>
          <a:xfrm>
            <a:off x="276225" y="609600"/>
            <a:ext cx="11582400" cy="6343650"/>
          </a:xfrm>
        </p:spPr>
        <p:txBody>
          <a:bodyPr>
            <a:noAutofit/>
          </a:bodyPr>
          <a:lstStyle/>
          <a:p>
            <a:r>
              <a:rPr lang="en-IN" sz="6000" u="sng" dirty="0">
                <a:latin typeface="Cambria Math" panose="02040503050406030204" pitchFamily="18" charset="0"/>
                <a:ea typeface="Cambria Math" panose="02040503050406030204" pitchFamily="18" charset="0"/>
              </a:rPr>
              <a:t>THE  EXISTING  SYSTEM  :-</a:t>
            </a:r>
            <a:br>
              <a:rPr lang="en-IN" sz="4800" u="sng" dirty="0">
                <a:latin typeface="Cambria Math" panose="02040503050406030204" pitchFamily="18" charset="0"/>
                <a:ea typeface="Cambria Math" panose="02040503050406030204" pitchFamily="18" charset="0"/>
              </a:rPr>
            </a:br>
            <a:br>
              <a:rPr lang="en-IN" sz="4800" u="sng" dirty="0">
                <a:latin typeface="Cambria Math" panose="02040503050406030204" pitchFamily="18" charset="0"/>
                <a:ea typeface="Cambria Math" panose="02040503050406030204" pitchFamily="18" charset="0"/>
              </a:rPr>
            </a:br>
            <a:endParaRPr lang="en-IN" sz="4800" u="sng" dirty="0">
              <a:latin typeface="Cambria Math" panose="02040503050406030204" pitchFamily="18" charset="0"/>
              <a:ea typeface="Cambria Math" panose="02040503050406030204" pitchFamily="18" charset="0"/>
            </a:endParaRPr>
          </a:p>
        </p:txBody>
      </p:sp>
      <p:sp>
        <p:nvSpPr>
          <p:cNvPr id="3" name="Content Placeholder 2">
            <a:extLst>
              <a:ext uri="{FF2B5EF4-FFF2-40B4-BE49-F238E27FC236}">
                <a16:creationId xmlns:a16="http://schemas.microsoft.com/office/drawing/2014/main" id="{12A2DE61-BEA7-EDE2-3664-D0B3B9962553}"/>
              </a:ext>
            </a:extLst>
          </p:cNvPr>
          <p:cNvSpPr>
            <a:spLocks noGrp="1"/>
          </p:cNvSpPr>
          <p:nvPr>
            <p:ph idx="1"/>
          </p:nvPr>
        </p:nvSpPr>
        <p:spPr>
          <a:xfrm>
            <a:off x="171450" y="-609599"/>
            <a:ext cx="11687175" cy="226694"/>
          </a:xfrm>
        </p:spPr>
        <p:txBody>
          <a:bodyPr>
            <a:normAutofit fontScale="25000" lnSpcReduction="20000"/>
          </a:bodyPr>
          <a:lstStyle/>
          <a:p>
            <a:pPr marL="0" indent="0">
              <a:buNone/>
            </a:pPr>
            <a:endParaRPr lang="en-IN" sz="6000" dirty="0"/>
          </a:p>
        </p:txBody>
      </p:sp>
    </p:spTree>
    <p:extLst>
      <p:ext uri="{BB962C8B-B14F-4D97-AF65-F5344CB8AC3E}">
        <p14:creationId xmlns:p14="http://schemas.microsoft.com/office/powerpoint/2010/main" val="12879875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82E6-A8C3-4686-2E6D-355C14BBC6B3}"/>
              </a:ext>
            </a:extLst>
          </p:cNvPr>
          <p:cNvSpPr>
            <a:spLocks noGrp="1"/>
          </p:cNvSpPr>
          <p:nvPr>
            <p:ph type="title"/>
          </p:nvPr>
        </p:nvSpPr>
        <p:spPr>
          <a:xfrm>
            <a:off x="-95250" y="609600"/>
            <a:ext cx="12687300" cy="4257675"/>
          </a:xfrm>
        </p:spPr>
        <p:txBody>
          <a:bodyPr>
            <a:normAutofit/>
          </a:bodyPr>
          <a:lstStyle/>
          <a:p>
            <a:r>
              <a:rPr lang="en-US" sz="6000" u="sng" dirty="0"/>
              <a:t>All store dashboard :-</a:t>
            </a:r>
            <a:endParaRPr lang="en-IN" sz="6000" u="sng" dirty="0"/>
          </a:p>
        </p:txBody>
      </p:sp>
      <p:sp>
        <p:nvSpPr>
          <p:cNvPr id="3" name="Content Placeholder 2">
            <a:extLst>
              <a:ext uri="{FF2B5EF4-FFF2-40B4-BE49-F238E27FC236}">
                <a16:creationId xmlns:a16="http://schemas.microsoft.com/office/drawing/2014/main" id="{E92D3A58-53BD-28F4-7938-D3BA3FC30F54}"/>
              </a:ext>
            </a:extLst>
          </p:cNvPr>
          <p:cNvSpPr>
            <a:spLocks noGrp="1"/>
          </p:cNvSpPr>
          <p:nvPr>
            <p:ph idx="1"/>
          </p:nvPr>
        </p:nvSpPr>
        <p:spPr>
          <a:xfrm flipV="1">
            <a:off x="913795" y="7229474"/>
            <a:ext cx="10353762" cy="45719"/>
          </a:xfrm>
        </p:spPr>
        <p:txBody>
          <a:bodyPr>
            <a:normAutofit fontScale="25000" lnSpcReduction="20000"/>
          </a:bodyPr>
          <a:lstStyle/>
          <a:p>
            <a:endParaRPr lang="en-IN" dirty="0"/>
          </a:p>
        </p:txBody>
      </p:sp>
    </p:spTree>
    <p:extLst>
      <p:ext uri="{BB962C8B-B14F-4D97-AF65-F5344CB8AC3E}">
        <p14:creationId xmlns:p14="http://schemas.microsoft.com/office/powerpoint/2010/main" val="3677397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E39D-86DB-195D-A8BF-861CB60EFBAF}"/>
              </a:ext>
            </a:extLst>
          </p:cNvPr>
          <p:cNvSpPr>
            <a:spLocks noGrp="1"/>
          </p:cNvSpPr>
          <p:nvPr>
            <p:ph type="title"/>
          </p:nvPr>
        </p:nvSpPr>
        <p:spPr>
          <a:xfrm>
            <a:off x="913795" y="-566828"/>
            <a:ext cx="10353761" cy="45719"/>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B15408AE-9DCD-0D36-B64C-2319829DC2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350" y="0"/>
            <a:ext cx="6854561" cy="6848475"/>
          </a:xfrm>
        </p:spPr>
      </p:pic>
      <p:pic>
        <p:nvPicPr>
          <p:cNvPr id="7" name="Picture 6">
            <a:extLst>
              <a:ext uri="{FF2B5EF4-FFF2-40B4-BE49-F238E27FC236}">
                <a16:creationId xmlns:a16="http://schemas.microsoft.com/office/drawing/2014/main" id="{ACA90586-4CF9-8254-EC19-62BEA3C41BCE}"/>
              </a:ext>
            </a:extLst>
          </p:cNvPr>
          <p:cNvPicPr>
            <a:picLocks noChangeAspect="1"/>
          </p:cNvPicPr>
          <p:nvPr/>
        </p:nvPicPr>
        <p:blipFill rotWithShape="1">
          <a:blip r:embed="rId3">
            <a:extLst>
              <a:ext uri="{28A0092B-C50C-407E-A947-70E740481C1C}">
                <a14:useLocalDpi xmlns:a14="http://schemas.microsoft.com/office/drawing/2010/main" val="0"/>
              </a:ext>
            </a:extLst>
          </a:blip>
          <a:srcRect b="1528"/>
          <a:stretch/>
        </p:blipFill>
        <p:spPr>
          <a:xfrm>
            <a:off x="7368910" y="-1"/>
            <a:ext cx="3375289" cy="6848475"/>
          </a:xfrm>
          <a:prstGeom prst="rect">
            <a:avLst/>
          </a:prstGeom>
        </p:spPr>
      </p:pic>
    </p:spTree>
    <p:extLst>
      <p:ext uri="{BB962C8B-B14F-4D97-AF65-F5344CB8AC3E}">
        <p14:creationId xmlns:p14="http://schemas.microsoft.com/office/powerpoint/2010/main" val="4206915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8046-90B3-9E23-6B89-C914CFE5DCB7}"/>
              </a:ext>
            </a:extLst>
          </p:cNvPr>
          <p:cNvSpPr>
            <a:spLocks noGrp="1"/>
          </p:cNvSpPr>
          <p:nvPr>
            <p:ph type="title"/>
          </p:nvPr>
        </p:nvSpPr>
        <p:spPr>
          <a:xfrm>
            <a:off x="-228600" y="0"/>
            <a:ext cx="12820650" cy="866775"/>
          </a:xfrm>
        </p:spPr>
        <p:txBody>
          <a:bodyPr>
            <a:normAutofit/>
          </a:bodyPr>
          <a:lstStyle/>
          <a:p>
            <a:r>
              <a:rPr lang="en-IN" sz="4800" u="sng" dirty="0"/>
              <a:t>Add Restaurant Category :-</a:t>
            </a:r>
          </a:p>
        </p:txBody>
      </p:sp>
      <p:pic>
        <p:nvPicPr>
          <p:cNvPr id="5" name="Content Placeholder 4">
            <a:extLst>
              <a:ext uri="{FF2B5EF4-FFF2-40B4-BE49-F238E27FC236}">
                <a16:creationId xmlns:a16="http://schemas.microsoft.com/office/drawing/2014/main" id="{5ACDB1EB-20D7-4A51-A51B-23AD5D7FB6D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627"/>
          <a:stretch/>
        </p:blipFill>
        <p:spPr>
          <a:xfrm>
            <a:off x="419100" y="866775"/>
            <a:ext cx="11334750" cy="5867399"/>
          </a:xfrm>
        </p:spPr>
      </p:pic>
    </p:spTree>
    <p:extLst>
      <p:ext uri="{BB962C8B-B14F-4D97-AF65-F5344CB8AC3E}">
        <p14:creationId xmlns:p14="http://schemas.microsoft.com/office/powerpoint/2010/main" val="841225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652A6-3B90-6329-DDA8-CDAB6A55F43B}"/>
              </a:ext>
            </a:extLst>
          </p:cNvPr>
          <p:cNvSpPr>
            <a:spLocks noGrp="1"/>
          </p:cNvSpPr>
          <p:nvPr>
            <p:ph type="title"/>
          </p:nvPr>
        </p:nvSpPr>
        <p:spPr>
          <a:xfrm>
            <a:off x="-123825" y="-133349"/>
            <a:ext cx="12839700" cy="1543050"/>
          </a:xfrm>
        </p:spPr>
        <p:txBody>
          <a:bodyPr>
            <a:normAutofit/>
          </a:bodyPr>
          <a:lstStyle/>
          <a:p>
            <a:r>
              <a:rPr lang="en-US" sz="4000" u="sng" dirty="0">
                <a:latin typeface="Cambria" panose="02040503050406030204" pitchFamily="18" charset="0"/>
                <a:ea typeface="Cambria" panose="02040503050406030204" pitchFamily="18" charset="0"/>
              </a:rPr>
              <a:t>After successfully added the restaurant category :-</a:t>
            </a:r>
            <a:endParaRPr lang="en-IN" sz="3600" dirty="0"/>
          </a:p>
        </p:txBody>
      </p:sp>
      <p:pic>
        <p:nvPicPr>
          <p:cNvPr id="5" name="Content Placeholder 4">
            <a:extLst>
              <a:ext uri="{FF2B5EF4-FFF2-40B4-BE49-F238E27FC236}">
                <a16:creationId xmlns:a16="http://schemas.microsoft.com/office/drawing/2014/main" id="{D19F9D9A-AFBE-D8B4-8894-B0B37329A88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3924"/>
          <a:stretch/>
        </p:blipFill>
        <p:spPr>
          <a:xfrm>
            <a:off x="190500" y="1181100"/>
            <a:ext cx="11582400" cy="5562600"/>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4249CC9-BBD7-8DD4-A0B1-8311CFF51B0F}"/>
                  </a:ext>
                </a:extLst>
              </p14:cNvPr>
              <p14:cNvContentPartPr/>
              <p14:nvPr/>
            </p14:nvContentPartPr>
            <p14:xfrm>
              <a:off x="-257625" y="961665"/>
              <a:ext cx="360" cy="360"/>
            </p14:xfrm>
          </p:contentPart>
        </mc:Choice>
        <mc:Fallback xmlns="">
          <p:pic>
            <p:nvPicPr>
              <p:cNvPr id="6" name="Ink 5">
                <a:extLst>
                  <a:ext uri="{FF2B5EF4-FFF2-40B4-BE49-F238E27FC236}">
                    <a16:creationId xmlns:a16="http://schemas.microsoft.com/office/drawing/2014/main" id="{74249CC9-BBD7-8DD4-A0B1-8311CFF51B0F}"/>
                  </a:ext>
                </a:extLst>
              </p:cNvPr>
              <p:cNvPicPr/>
              <p:nvPr/>
            </p:nvPicPr>
            <p:blipFill>
              <a:blip r:embed="rId4"/>
              <a:stretch>
                <a:fillRect/>
              </a:stretch>
            </p:blipFill>
            <p:spPr>
              <a:xfrm>
                <a:off x="-266625" y="953025"/>
                <a:ext cx="18000" cy="18000"/>
              </a:xfrm>
              <a:prstGeom prst="rect">
                <a:avLst/>
              </a:prstGeom>
            </p:spPr>
          </p:pic>
        </mc:Fallback>
      </mc:AlternateContent>
      <p:cxnSp>
        <p:nvCxnSpPr>
          <p:cNvPr id="10" name="Straight Connector 9">
            <a:extLst>
              <a:ext uri="{FF2B5EF4-FFF2-40B4-BE49-F238E27FC236}">
                <a16:creationId xmlns:a16="http://schemas.microsoft.com/office/drawing/2014/main" id="{62DED2DC-97D3-A7F1-3011-17712EE463AE}"/>
              </a:ext>
            </a:extLst>
          </p:cNvPr>
          <p:cNvCxnSpPr/>
          <p:nvPr/>
        </p:nvCxnSpPr>
        <p:spPr>
          <a:xfrm>
            <a:off x="4019550" y="4695825"/>
            <a:ext cx="6953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712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7AC43-94BA-218F-C322-195873D8DA80}"/>
              </a:ext>
            </a:extLst>
          </p:cNvPr>
          <p:cNvSpPr>
            <a:spLocks noGrp="1"/>
          </p:cNvSpPr>
          <p:nvPr>
            <p:ph type="title"/>
          </p:nvPr>
        </p:nvSpPr>
        <p:spPr>
          <a:xfrm>
            <a:off x="1" y="1"/>
            <a:ext cx="12506324" cy="1066800"/>
          </a:xfrm>
        </p:spPr>
        <p:txBody>
          <a:bodyPr>
            <a:normAutofit/>
          </a:bodyPr>
          <a:lstStyle/>
          <a:p>
            <a:r>
              <a:rPr lang="en-IN" sz="5400" u="sng" dirty="0">
                <a:latin typeface="Cambria" panose="02040503050406030204" pitchFamily="18" charset="0"/>
                <a:ea typeface="Cambria" panose="02040503050406030204" pitchFamily="18" charset="0"/>
              </a:rPr>
              <a:t>update Restaurant Category :-</a:t>
            </a:r>
            <a:endParaRPr lang="en-IN" sz="4800"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FB3A4536-CA69-4BB5-DEA4-949376A814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1020"/>
          <a:stretch/>
        </p:blipFill>
        <p:spPr>
          <a:xfrm>
            <a:off x="390524" y="1466851"/>
            <a:ext cx="11610975" cy="5133974"/>
          </a:xfrm>
        </p:spPr>
      </p:pic>
    </p:spTree>
    <p:extLst>
      <p:ext uri="{BB962C8B-B14F-4D97-AF65-F5344CB8AC3E}">
        <p14:creationId xmlns:p14="http://schemas.microsoft.com/office/powerpoint/2010/main" val="2155973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B1A1-825B-00A3-3E1A-8354A0A06CDF}"/>
              </a:ext>
            </a:extLst>
          </p:cNvPr>
          <p:cNvSpPr>
            <a:spLocks noGrp="1"/>
          </p:cNvSpPr>
          <p:nvPr>
            <p:ph type="title"/>
          </p:nvPr>
        </p:nvSpPr>
        <p:spPr>
          <a:xfrm>
            <a:off x="-371475" y="-85724"/>
            <a:ext cx="13011150" cy="1304924"/>
          </a:xfrm>
        </p:spPr>
        <p:txBody>
          <a:bodyPr>
            <a:normAutofit/>
          </a:bodyPr>
          <a:lstStyle/>
          <a:p>
            <a:r>
              <a:rPr lang="en-US" sz="4000" u="sng" dirty="0">
                <a:latin typeface="Cambria" panose="02040503050406030204" pitchFamily="18" charset="0"/>
                <a:ea typeface="Cambria" panose="02040503050406030204" pitchFamily="18" charset="0"/>
              </a:rPr>
              <a:t>After successfully updated the restaurant category :-</a:t>
            </a:r>
            <a:endParaRPr lang="en-IN" sz="3600" dirty="0"/>
          </a:p>
        </p:txBody>
      </p:sp>
      <p:pic>
        <p:nvPicPr>
          <p:cNvPr id="5" name="Content Placeholder 4">
            <a:extLst>
              <a:ext uri="{FF2B5EF4-FFF2-40B4-BE49-F238E27FC236}">
                <a16:creationId xmlns:a16="http://schemas.microsoft.com/office/drawing/2014/main" id="{7253BDAA-4357-2DF5-673B-32B60B7BC0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04" t="-169" r="404" b="49493"/>
          <a:stretch/>
        </p:blipFill>
        <p:spPr>
          <a:xfrm>
            <a:off x="152401" y="1323974"/>
            <a:ext cx="11739562" cy="5438775"/>
          </a:xfrm>
        </p:spPr>
      </p:pic>
    </p:spTree>
    <p:extLst>
      <p:ext uri="{BB962C8B-B14F-4D97-AF65-F5344CB8AC3E}">
        <p14:creationId xmlns:p14="http://schemas.microsoft.com/office/powerpoint/2010/main" val="3218518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9E21-86A6-ACCD-3072-B0E2B1F08102}"/>
              </a:ext>
            </a:extLst>
          </p:cNvPr>
          <p:cNvSpPr>
            <a:spLocks noGrp="1"/>
          </p:cNvSpPr>
          <p:nvPr>
            <p:ph type="title"/>
          </p:nvPr>
        </p:nvSpPr>
        <p:spPr>
          <a:xfrm>
            <a:off x="0" y="1"/>
            <a:ext cx="12096750" cy="1447800"/>
          </a:xfrm>
        </p:spPr>
        <p:txBody>
          <a:bodyPr>
            <a:normAutofit/>
          </a:bodyPr>
          <a:lstStyle/>
          <a:p>
            <a:r>
              <a:rPr lang="en-IN" sz="4400" u="sng" dirty="0">
                <a:latin typeface="Cambria" panose="02040503050406030204" pitchFamily="18" charset="0"/>
                <a:ea typeface="Cambria" panose="02040503050406030204" pitchFamily="18" charset="0"/>
              </a:rPr>
              <a:t>Display  </a:t>
            </a:r>
            <a:r>
              <a:rPr lang="en-IN" sz="4400" u="sng" dirty="0" err="1">
                <a:latin typeface="Cambria" panose="02040503050406030204" pitchFamily="18" charset="0"/>
                <a:ea typeface="Cambria" panose="02040503050406030204" pitchFamily="18" charset="0"/>
              </a:rPr>
              <a:t>upated</a:t>
            </a:r>
            <a:r>
              <a:rPr lang="en-IN" sz="4400" u="sng" dirty="0">
                <a:latin typeface="Cambria" panose="02040503050406030204" pitchFamily="18" charset="0"/>
                <a:ea typeface="Cambria" panose="02040503050406030204" pitchFamily="18" charset="0"/>
              </a:rPr>
              <a:t>  records  on  store dashboard :-</a:t>
            </a:r>
          </a:p>
        </p:txBody>
      </p:sp>
      <p:pic>
        <p:nvPicPr>
          <p:cNvPr id="5" name="Content Placeholder 4">
            <a:extLst>
              <a:ext uri="{FF2B5EF4-FFF2-40B4-BE49-F238E27FC236}">
                <a16:creationId xmlns:a16="http://schemas.microsoft.com/office/drawing/2014/main" id="{9CBC1F8C-4652-E1C8-7EB1-87EB6BFC33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091" t="34735" r="2932" b="19414"/>
          <a:stretch/>
        </p:blipFill>
        <p:spPr>
          <a:xfrm>
            <a:off x="385762" y="1447801"/>
            <a:ext cx="11420475" cy="5314949"/>
          </a:xfrm>
        </p:spPr>
      </p:pic>
      <p:cxnSp>
        <p:nvCxnSpPr>
          <p:cNvPr id="12" name="Straight Connector 11">
            <a:extLst>
              <a:ext uri="{FF2B5EF4-FFF2-40B4-BE49-F238E27FC236}">
                <a16:creationId xmlns:a16="http://schemas.microsoft.com/office/drawing/2014/main" id="{7D30B4BF-1192-E2FF-1CB5-671F5117DE74}"/>
              </a:ext>
            </a:extLst>
          </p:cNvPr>
          <p:cNvCxnSpPr/>
          <p:nvPr/>
        </p:nvCxnSpPr>
        <p:spPr>
          <a:xfrm>
            <a:off x="2162175" y="3228975"/>
            <a:ext cx="10001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37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E167-335D-5F00-1535-1D475B84D1A0}"/>
              </a:ext>
            </a:extLst>
          </p:cNvPr>
          <p:cNvSpPr>
            <a:spLocks noGrp="1"/>
          </p:cNvSpPr>
          <p:nvPr>
            <p:ph type="title"/>
          </p:nvPr>
        </p:nvSpPr>
        <p:spPr>
          <a:xfrm>
            <a:off x="-733425" y="0"/>
            <a:ext cx="13668375" cy="923925"/>
          </a:xfrm>
        </p:spPr>
        <p:txBody>
          <a:bodyPr>
            <a:normAutofit/>
          </a:bodyPr>
          <a:lstStyle/>
          <a:p>
            <a:r>
              <a:rPr lang="en-IN" sz="4000" u="sng" dirty="0">
                <a:latin typeface="Cambria" panose="02040503050406030204" pitchFamily="18" charset="0"/>
                <a:ea typeface="Cambria" panose="02040503050406030204" pitchFamily="18" charset="0"/>
              </a:rPr>
              <a:t>Delete  the  restaurant  </a:t>
            </a:r>
            <a:r>
              <a:rPr lang="en-IN" sz="4000" u="sng" dirty="0" err="1">
                <a:latin typeface="Cambria" panose="02040503050406030204" pitchFamily="18" charset="0"/>
                <a:ea typeface="Cambria" panose="02040503050406030204" pitchFamily="18" charset="0"/>
              </a:rPr>
              <a:t>catgory</a:t>
            </a:r>
            <a:r>
              <a:rPr lang="en-IN" sz="4000" u="sng" dirty="0">
                <a:latin typeface="Cambria" panose="02040503050406030204" pitchFamily="18" charset="0"/>
                <a:ea typeface="Cambria" panose="02040503050406030204" pitchFamily="18" charset="0"/>
              </a:rPr>
              <a:t>:-</a:t>
            </a:r>
          </a:p>
        </p:txBody>
      </p:sp>
      <p:pic>
        <p:nvPicPr>
          <p:cNvPr id="5" name="Content Placeholder 4">
            <a:extLst>
              <a:ext uri="{FF2B5EF4-FFF2-40B4-BE49-F238E27FC236}">
                <a16:creationId xmlns:a16="http://schemas.microsoft.com/office/drawing/2014/main" id="{87C22073-13AC-424A-7DA0-8213F2FD0F6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863" b="23320"/>
          <a:stretch/>
        </p:blipFill>
        <p:spPr>
          <a:xfrm>
            <a:off x="285135" y="923926"/>
            <a:ext cx="11631562" cy="5838824"/>
          </a:xfrm>
        </p:spPr>
      </p:pic>
    </p:spTree>
    <p:extLst>
      <p:ext uri="{BB962C8B-B14F-4D97-AF65-F5344CB8AC3E}">
        <p14:creationId xmlns:p14="http://schemas.microsoft.com/office/powerpoint/2010/main" val="3712147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7088-1D66-3918-6C7A-48E934261ECD}"/>
              </a:ext>
            </a:extLst>
          </p:cNvPr>
          <p:cNvSpPr>
            <a:spLocks noGrp="1"/>
          </p:cNvSpPr>
          <p:nvPr>
            <p:ph type="title"/>
          </p:nvPr>
        </p:nvSpPr>
        <p:spPr>
          <a:xfrm>
            <a:off x="-530942" y="-108155"/>
            <a:ext cx="13529187" cy="1174955"/>
          </a:xfrm>
        </p:spPr>
        <p:txBody>
          <a:bodyPr>
            <a:normAutofit/>
          </a:bodyPr>
          <a:lstStyle/>
          <a:p>
            <a:r>
              <a:rPr lang="en-IN" sz="5400" u="sng" dirty="0">
                <a:latin typeface="Cambria" panose="02040503050406030204" pitchFamily="18" charset="0"/>
                <a:ea typeface="Cambria" panose="02040503050406030204" pitchFamily="18" charset="0"/>
              </a:rPr>
              <a:t>Add  new  restaurant :-</a:t>
            </a:r>
          </a:p>
        </p:txBody>
      </p:sp>
      <p:pic>
        <p:nvPicPr>
          <p:cNvPr id="5" name="Content Placeholder 4">
            <a:extLst>
              <a:ext uri="{FF2B5EF4-FFF2-40B4-BE49-F238E27FC236}">
                <a16:creationId xmlns:a16="http://schemas.microsoft.com/office/drawing/2014/main" id="{9DA1FEDF-86AA-3259-56CE-1F9DF063C4F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1324"/>
          <a:stretch/>
        </p:blipFill>
        <p:spPr>
          <a:xfrm>
            <a:off x="2025445" y="904570"/>
            <a:ext cx="8141109" cy="5801409"/>
          </a:xfrm>
        </p:spPr>
      </p:pic>
    </p:spTree>
    <p:extLst>
      <p:ext uri="{BB962C8B-B14F-4D97-AF65-F5344CB8AC3E}">
        <p14:creationId xmlns:p14="http://schemas.microsoft.com/office/powerpoint/2010/main" val="866524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9F3F-4024-F648-0638-7B5C90089974}"/>
              </a:ext>
            </a:extLst>
          </p:cNvPr>
          <p:cNvSpPr>
            <a:spLocks noGrp="1"/>
          </p:cNvSpPr>
          <p:nvPr>
            <p:ph type="title"/>
          </p:nvPr>
        </p:nvSpPr>
        <p:spPr>
          <a:xfrm>
            <a:off x="-176981" y="-363793"/>
            <a:ext cx="12300154" cy="1799304"/>
          </a:xfrm>
        </p:spPr>
        <p:txBody>
          <a:bodyPr>
            <a:normAutofit/>
          </a:bodyPr>
          <a:lstStyle/>
          <a:p>
            <a:r>
              <a:rPr lang="en-US" sz="4000" u="sng" dirty="0">
                <a:latin typeface="Cambria" panose="02040503050406030204" pitchFamily="18" charset="0"/>
                <a:ea typeface="Cambria" panose="02040503050406030204" pitchFamily="18" charset="0"/>
              </a:rPr>
              <a:t>After   successfully  added  the  new restaurant :-</a:t>
            </a:r>
            <a:endParaRPr lang="en-IN" sz="3600" dirty="0"/>
          </a:p>
        </p:txBody>
      </p:sp>
      <p:pic>
        <p:nvPicPr>
          <p:cNvPr id="5" name="Content Placeholder 4">
            <a:extLst>
              <a:ext uri="{FF2B5EF4-FFF2-40B4-BE49-F238E27FC236}">
                <a16:creationId xmlns:a16="http://schemas.microsoft.com/office/drawing/2014/main" id="{4CE4FE36-A9AA-874D-4F2F-3E7B76D77E7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3" t="4448" r="-113" b="18999"/>
          <a:stretch/>
        </p:blipFill>
        <p:spPr>
          <a:xfrm>
            <a:off x="1612489" y="1130710"/>
            <a:ext cx="9438969" cy="5584722"/>
          </a:xfrm>
        </p:spPr>
      </p:pic>
    </p:spTree>
    <p:extLst>
      <p:ext uri="{BB962C8B-B14F-4D97-AF65-F5344CB8AC3E}">
        <p14:creationId xmlns:p14="http://schemas.microsoft.com/office/powerpoint/2010/main" val="775530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DD61-9E54-78FA-AC30-2B082E833BCE}"/>
              </a:ext>
            </a:extLst>
          </p:cNvPr>
          <p:cNvSpPr>
            <a:spLocks noGrp="1"/>
          </p:cNvSpPr>
          <p:nvPr>
            <p:ph type="title"/>
          </p:nvPr>
        </p:nvSpPr>
        <p:spPr>
          <a:xfrm>
            <a:off x="-419099" y="85727"/>
            <a:ext cx="12782550" cy="1304924"/>
          </a:xfrm>
        </p:spPr>
        <p:txBody>
          <a:bodyPr>
            <a:noAutofit/>
          </a:bodyPr>
          <a:lstStyle/>
          <a:p>
            <a:r>
              <a:rPr lang="en-IN" sz="4800" u="sng" dirty="0">
                <a:latin typeface="Cambria Math" panose="02040503050406030204" pitchFamily="18" charset="0"/>
                <a:ea typeface="Cambria Math" panose="02040503050406030204" pitchFamily="18" charset="0"/>
              </a:rPr>
              <a:t>DESCRIPTION  OF  EXISTING  SYSTEM  :-</a:t>
            </a:r>
          </a:p>
        </p:txBody>
      </p:sp>
      <p:sp>
        <p:nvSpPr>
          <p:cNvPr id="3" name="Content Placeholder 2">
            <a:extLst>
              <a:ext uri="{FF2B5EF4-FFF2-40B4-BE49-F238E27FC236}">
                <a16:creationId xmlns:a16="http://schemas.microsoft.com/office/drawing/2014/main" id="{1B22C62C-3CAA-58D5-7A20-D24A9906564A}"/>
              </a:ext>
            </a:extLst>
          </p:cNvPr>
          <p:cNvSpPr>
            <a:spLocks noGrp="1"/>
          </p:cNvSpPr>
          <p:nvPr>
            <p:ph idx="1"/>
          </p:nvPr>
        </p:nvSpPr>
        <p:spPr>
          <a:xfrm>
            <a:off x="171450" y="2096063"/>
            <a:ext cx="11772899" cy="4923861"/>
          </a:xfrm>
        </p:spPr>
        <p:txBody>
          <a:bodyPr>
            <a:normAutofit/>
          </a:bodyPr>
          <a:lstStyle/>
          <a:p>
            <a:pPr algn="just"/>
            <a:r>
              <a:rPr lang="en-US" sz="2800" dirty="0">
                <a:latin typeface="Cambria Math" panose="02040503050406030204" pitchFamily="18" charset="0"/>
                <a:ea typeface="Cambria Math" panose="02040503050406030204" pitchFamily="18" charset="0"/>
              </a:rPr>
              <a:t>Many of customer’s placed the order for their foods for their ongoing events.</a:t>
            </a:r>
          </a:p>
          <a:p>
            <a:pPr algn="just"/>
            <a:r>
              <a:rPr lang="en-US" sz="2800" dirty="0">
                <a:latin typeface="Cambria Math" panose="02040503050406030204" pitchFamily="18" charset="0"/>
                <a:ea typeface="Cambria Math" panose="02040503050406030204" pitchFamily="18" charset="0"/>
              </a:rPr>
              <a:t>It is very difficult to maintain the record each and every customer’s, customers transactions manually by paper.</a:t>
            </a:r>
          </a:p>
          <a:p>
            <a:pPr algn="just"/>
            <a:r>
              <a:rPr lang="en-US" sz="2800" dirty="0">
                <a:latin typeface="Cambria Math" panose="02040503050406030204" pitchFamily="18" charset="0"/>
                <a:ea typeface="Cambria Math" panose="02040503050406030204" pitchFamily="18" charset="0"/>
              </a:rPr>
              <a:t>The new System Overcome this problem, by computerizing transactions and providing easy backup of the data time to time</a:t>
            </a:r>
            <a:r>
              <a:rPr lang="en-US" dirty="0">
                <a:latin typeface="Cambria Math" panose="02040503050406030204" pitchFamily="18" charset="0"/>
                <a:ea typeface="Cambria Math" panose="02040503050406030204" pitchFamily="18" charset="0"/>
              </a:rPr>
              <a:t>.</a:t>
            </a:r>
          </a:p>
          <a:p>
            <a:endParaRPr lang="en-US" dirty="0">
              <a:latin typeface="Cambria Math" panose="02040503050406030204" pitchFamily="18" charset="0"/>
              <a:ea typeface="Cambria Math" panose="02040503050406030204" pitchFamily="18" charset="0"/>
            </a:endParaRPr>
          </a:p>
          <a:p>
            <a:pPr algn="just"/>
            <a:endParaRPr lang="en-IN" dirty="0"/>
          </a:p>
        </p:txBody>
      </p:sp>
    </p:spTree>
    <p:extLst>
      <p:ext uri="{BB962C8B-B14F-4D97-AF65-F5344CB8AC3E}">
        <p14:creationId xmlns:p14="http://schemas.microsoft.com/office/powerpoint/2010/main" val="2126214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8B37-C455-3E9B-B1AA-2B6C5AFEA371}"/>
              </a:ext>
            </a:extLst>
          </p:cNvPr>
          <p:cNvSpPr>
            <a:spLocks noGrp="1"/>
          </p:cNvSpPr>
          <p:nvPr>
            <p:ph type="title"/>
          </p:nvPr>
        </p:nvSpPr>
        <p:spPr>
          <a:xfrm>
            <a:off x="-466725" y="-285749"/>
            <a:ext cx="13096875" cy="1428750"/>
          </a:xfrm>
        </p:spPr>
        <p:txBody>
          <a:bodyPr>
            <a:normAutofit/>
          </a:bodyPr>
          <a:lstStyle/>
          <a:p>
            <a:r>
              <a:rPr lang="en-IN" sz="4400" u="sng" dirty="0">
                <a:latin typeface="Cambria" panose="02040503050406030204" pitchFamily="18" charset="0"/>
                <a:ea typeface="Cambria" panose="02040503050406030204" pitchFamily="18" charset="0"/>
              </a:rPr>
              <a:t>Update  restaurant :-</a:t>
            </a:r>
          </a:p>
        </p:txBody>
      </p:sp>
      <p:pic>
        <p:nvPicPr>
          <p:cNvPr id="5" name="Content Placeholder 4">
            <a:extLst>
              <a:ext uri="{FF2B5EF4-FFF2-40B4-BE49-F238E27FC236}">
                <a16:creationId xmlns:a16="http://schemas.microsoft.com/office/drawing/2014/main" id="{582514C9-B621-CD10-ADFA-40DDFCB1FCE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8760"/>
          <a:stretch/>
        </p:blipFill>
        <p:spPr>
          <a:xfrm>
            <a:off x="1238250" y="904876"/>
            <a:ext cx="9544050" cy="5800724"/>
          </a:xfrm>
        </p:spPr>
      </p:pic>
    </p:spTree>
    <p:extLst>
      <p:ext uri="{BB962C8B-B14F-4D97-AF65-F5344CB8AC3E}">
        <p14:creationId xmlns:p14="http://schemas.microsoft.com/office/powerpoint/2010/main" val="3256360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0256B-619B-F567-3FA4-85D532FE250D}"/>
              </a:ext>
            </a:extLst>
          </p:cNvPr>
          <p:cNvSpPr>
            <a:spLocks noGrp="1"/>
          </p:cNvSpPr>
          <p:nvPr>
            <p:ph type="title"/>
          </p:nvPr>
        </p:nvSpPr>
        <p:spPr>
          <a:xfrm>
            <a:off x="85725" y="-485775"/>
            <a:ext cx="11925300" cy="152400"/>
          </a:xfrm>
        </p:spPr>
        <p:txBody>
          <a:bodyPr>
            <a:normAutofit fontScale="90000"/>
          </a:bodyPr>
          <a:lstStyle/>
          <a:p>
            <a:endParaRPr lang="en-IN" sz="3600" dirty="0"/>
          </a:p>
        </p:txBody>
      </p:sp>
      <p:sp>
        <p:nvSpPr>
          <p:cNvPr id="3" name="Content Placeholder 2">
            <a:extLst>
              <a:ext uri="{FF2B5EF4-FFF2-40B4-BE49-F238E27FC236}">
                <a16:creationId xmlns:a16="http://schemas.microsoft.com/office/drawing/2014/main" id="{A5D69C60-36E0-F70C-BB3A-26D5C1AD509E}"/>
              </a:ext>
            </a:extLst>
          </p:cNvPr>
          <p:cNvSpPr>
            <a:spLocks noGrp="1"/>
          </p:cNvSpPr>
          <p:nvPr>
            <p:ph idx="1"/>
          </p:nvPr>
        </p:nvSpPr>
        <p:spPr>
          <a:xfrm>
            <a:off x="913795" y="1981200"/>
            <a:ext cx="10830530" cy="2524125"/>
          </a:xfrm>
        </p:spPr>
        <p:txBody>
          <a:bodyPr>
            <a:normAutofit/>
          </a:bodyPr>
          <a:lstStyle/>
          <a:p>
            <a:pPr marL="0" indent="0" algn="ctr">
              <a:buNone/>
            </a:pPr>
            <a:r>
              <a:rPr kumimoji="0" lang="en-IN" sz="4800" b="1" i="0" u="sng" strike="noStrike" kern="1200" cap="all" spc="0" normalizeH="0" baseline="0" noProof="0" dirty="0">
                <a:ln>
                  <a:noFill/>
                </a:ln>
                <a:solidFill>
                  <a:prstClr val="white"/>
                </a:solidFill>
                <a:effectLst>
                  <a:outerShdw blurRad="50800" dist="63500" dir="2700000" algn="tl" rotWithShape="0">
                    <a:srgbClr val="000000">
                      <a:alpha val="48000"/>
                    </a:srgbClr>
                  </a:outerShdw>
                </a:effectLst>
                <a:uLnTx/>
                <a:uFillTx/>
                <a:latin typeface="Cambria" panose="02040503050406030204" pitchFamily="18" charset="0"/>
                <a:ea typeface="Cambria" panose="02040503050406030204" pitchFamily="18" charset="0"/>
                <a:cs typeface="+mj-cs"/>
              </a:rPr>
              <a:t>Display  </a:t>
            </a:r>
            <a:r>
              <a:rPr kumimoji="0" lang="en-IN" sz="4800" b="1" i="0" u="sng" strike="noStrike" kern="1200" cap="all" spc="0" normalizeH="0" baseline="0" noProof="0" dirty="0" err="1">
                <a:ln>
                  <a:noFill/>
                </a:ln>
                <a:solidFill>
                  <a:prstClr val="white"/>
                </a:solidFill>
                <a:effectLst>
                  <a:outerShdw blurRad="50800" dist="63500" dir="2700000" algn="tl" rotWithShape="0">
                    <a:srgbClr val="000000">
                      <a:alpha val="48000"/>
                    </a:srgbClr>
                  </a:outerShdw>
                </a:effectLst>
                <a:uLnTx/>
                <a:uFillTx/>
                <a:latin typeface="Cambria" panose="02040503050406030204" pitchFamily="18" charset="0"/>
                <a:ea typeface="Cambria" panose="02040503050406030204" pitchFamily="18" charset="0"/>
                <a:cs typeface="+mj-cs"/>
              </a:rPr>
              <a:t>upated</a:t>
            </a:r>
            <a:r>
              <a:rPr kumimoji="0" lang="en-IN" sz="4800" b="1" i="0" u="sng" strike="noStrike" kern="1200" cap="all" spc="0" normalizeH="0" baseline="0" noProof="0" dirty="0">
                <a:ln>
                  <a:noFill/>
                </a:ln>
                <a:solidFill>
                  <a:prstClr val="white"/>
                </a:solidFill>
                <a:effectLst>
                  <a:outerShdw blurRad="50800" dist="63500" dir="2700000" algn="tl" rotWithShape="0">
                    <a:srgbClr val="000000">
                      <a:alpha val="48000"/>
                    </a:srgbClr>
                  </a:outerShdw>
                </a:effectLst>
                <a:uLnTx/>
                <a:uFillTx/>
                <a:latin typeface="Cambria" panose="02040503050406030204" pitchFamily="18" charset="0"/>
                <a:ea typeface="Cambria" panose="02040503050406030204" pitchFamily="18" charset="0"/>
                <a:cs typeface="+mj-cs"/>
              </a:rPr>
              <a:t>  records  on all store  dashboard :-</a:t>
            </a:r>
            <a:endParaRPr lang="en-IN" sz="2800" dirty="0"/>
          </a:p>
        </p:txBody>
      </p:sp>
    </p:spTree>
    <p:extLst>
      <p:ext uri="{BB962C8B-B14F-4D97-AF65-F5344CB8AC3E}">
        <p14:creationId xmlns:p14="http://schemas.microsoft.com/office/powerpoint/2010/main" val="2056601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4E6D-759B-E1F8-B788-2C646FFAA386}"/>
              </a:ext>
            </a:extLst>
          </p:cNvPr>
          <p:cNvSpPr>
            <a:spLocks noGrp="1"/>
          </p:cNvSpPr>
          <p:nvPr>
            <p:ph type="title"/>
          </p:nvPr>
        </p:nvSpPr>
        <p:spPr>
          <a:xfrm flipV="1">
            <a:off x="913795" y="-828673"/>
            <a:ext cx="10353761" cy="276223"/>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ADB21221-735F-B7BC-938A-E51DAB4363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708" t="15225" r="8771" b="12076"/>
          <a:stretch/>
        </p:blipFill>
        <p:spPr>
          <a:xfrm>
            <a:off x="913795" y="1"/>
            <a:ext cx="5476874" cy="6857999"/>
          </a:xfrm>
        </p:spPr>
      </p:pic>
      <p:pic>
        <p:nvPicPr>
          <p:cNvPr id="9" name="Picture 8">
            <a:extLst>
              <a:ext uri="{FF2B5EF4-FFF2-40B4-BE49-F238E27FC236}">
                <a16:creationId xmlns:a16="http://schemas.microsoft.com/office/drawing/2014/main" id="{B8BFCD99-4014-ACB1-28E3-85615501468A}"/>
              </a:ext>
            </a:extLst>
          </p:cNvPr>
          <p:cNvPicPr>
            <a:picLocks noChangeAspect="1"/>
          </p:cNvPicPr>
          <p:nvPr/>
        </p:nvPicPr>
        <p:blipFill rotWithShape="1">
          <a:blip r:embed="rId3">
            <a:extLst>
              <a:ext uri="{28A0092B-C50C-407E-A947-70E740481C1C}">
                <a14:useLocalDpi xmlns:a14="http://schemas.microsoft.com/office/drawing/2010/main" val="0"/>
              </a:ext>
            </a:extLst>
          </a:blip>
          <a:srcRect l="51627" t="15694" r="3565" b="11945"/>
          <a:stretch/>
        </p:blipFill>
        <p:spPr>
          <a:xfrm>
            <a:off x="6390669" y="0"/>
            <a:ext cx="5067906" cy="6857998"/>
          </a:xfrm>
          <a:prstGeom prst="rect">
            <a:avLst/>
          </a:prstGeom>
        </p:spPr>
      </p:pic>
      <p:cxnSp>
        <p:nvCxnSpPr>
          <p:cNvPr id="4" name="Straight Connector 3">
            <a:extLst>
              <a:ext uri="{FF2B5EF4-FFF2-40B4-BE49-F238E27FC236}">
                <a16:creationId xmlns:a16="http://schemas.microsoft.com/office/drawing/2014/main" id="{779CD73A-35D8-1133-605A-B3FBF1A3F8E8}"/>
              </a:ext>
            </a:extLst>
          </p:cNvPr>
          <p:cNvCxnSpPr/>
          <p:nvPr/>
        </p:nvCxnSpPr>
        <p:spPr>
          <a:xfrm>
            <a:off x="2047875" y="3228975"/>
            <a:ext cx="108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B59117D-DED0-BCE1-E8E3-F996042010CA}"/>
              </a:ext>
            </a:extLst>
          </p:cNvPr>
          <p:cNvCxnSpPr/>
          <p:nvPr/>
        </p:nvCxnSpPr>
        <p:spPr>
          <a:xfrm>
            <a:off x="2047875" y="6134100"/>
            <a:ext cx="11620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057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CD45-D44F-A206-9C33-21140B96557A}"/>
              </a:ext>
            </a:extLst>
          </p:cNvPr>
          <p:cNvSpPr>
            <a:spLocks noGrp="1"/>
          </p:cNvSpPr>
          <p:nvPr>
            <p:ph type="title"/>
          </p:nvPr>
        </p:nvSpPr>
        <p:spPr>
          <a:xfrm>
            <a:off x="-266700" y="-733424"/>
            <a:ext cx="12592049" cy="2247899"/>
          </a:xfrm>
        </p:spPr>
        <p:txBody>
          <a:bodyPr>
            <a:normAutofit/>
          </a:bodyPr>
          <a:lstStyle/>
          <a:p>
            <a:r>
              <a:rPr lang="en-IN" sz="5400" u="sng" dirty="0">
                <a:latin typeface="Cambria" panose="02040503050406030204" pitchFamily="18" charset="0"/>
                <a:ea typeface="Cambria" panose="02040503050406030204" pitchFamily="18" charset="0"/>
              </a:rPr>
              <a:t>Delete  restaurant :-</a:t>
            </a:r>
          </a:p>
        </p:txBody>
      </p:sp>
      <p:pic>
        <p:nvPicPr>
          <p:cNvPr id="17" name="Content Placeholder 16">
            <a:extLst>
              <a:ext uri="{FF2B5EF4-FFF2-40B4-BE49-F238E27FC236}">
                <a16:creationId xmlns:a16="http://schemas.microsoft.com/office/drawing/2014/main" id="{087E8843-A905-5186-6D34-8FDC57A6FF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26" y="790576"/>
            <a:ext cx="6006568" cy="5934074"/>
          </a:xfrm>
        </p:spPr>
      </p:pic>
      <p:pic>
        <p:nvPicPr>
          <p:cNvPr id="19" name="Picture 18">
            <a:extLst>
              <a:ext uri="{FF2B5EF4-FFF2-40B4-BE49-F238E27FC236}">
                <a16:creationId xmlns:a16="http://schemas.microsoft.com/office/drawing/2014/main" id="{742DFAE8-AE13-8A6A-D662-95F0ED12B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493" y="790576"/>
            <a:ext cx="5385331" cy="5934074"/>
          </a:xfrm>
          <a:prstGeom prst="rect">
            <a:avLst/>
          </a:prstGeom>
        </p:spPr>
      </p:pic>
    </p:spTree>
    <p:extLst>
      <p:ext uri="{BB962C8B-B14F-4D97-AF65-F5344CB8AC3E}">
        <p14:creationId xmlns:p14="http://schemas.microsoft.com/office/powerpoint/2010/main" val="1920857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755F-F907-96F6-E6A2-07D8643DA346}"/>
              </a:ext>
            </a:extLst>
          </p:cNvPr>
          <p:cNvSpPr>
            <a:spLocks noGrp="1"/>
          </p:cNvSpPr>
          <p:nvPr>
            <p:ph type="title"/>
          </p:nvPr>
        </p:nvSpPr>
        <p:spPr>
          <a:xfrm>
            <a:off x="238125" y="0"/>
            <a:ext cx="11953875" cy="1066800"/>
          </a:xfrm>
        </p:spPr>
        <p:txBody>
          <a:bodyPr>
            <a:normAutofit/>
          </a:bodyPr>
          <a:lstStyle/>
          <a:p>
            <a:r>
              <a:rPr lang="en-IN" sz="4400" u="sng" dirty="0"/>
              <a:t>Search the restaurant :-</a:t>
            </a:r>
          </a:p>
        </p:txBody>
      </p:sp>
      <p:pic>
        <p:nvPicPr>
          <p:cNvPr id="5" name="Content Placeholder 4">
            <a:extLst>
              <a:ext uri="{FF2B5EF4-FFF2-40B4-BE49-F238E27FC236}">
                <a16:creationId xmlns:a16="http://schemas.microsoft.com/office/drawing/2014/main" id="{00DC5C0C-ECB1-7E62-8E5A-6D0DC9FECF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126" r="10227" b="21134"/>
          <a:stretch/>
        </p:blipFill>
        <p:spPr>
          <a:xfrm>
            <a:off x="114300" y="1571626"/>
            <a:ext cx="7058025" cy="5181600"/>
          </a:xfrm>
        </p:spPr>
      </p:pic>
      <p:pic>
        <p:nvPicPr>
          <p:cNvPr id="7" name="Picture 6">
            <a:extLst>
              <a:ext uri="{FF2B5EF4-FFF2-40B4-BE49-F238E27FC236}">
                <a16:creationId xmlns:a16="http://schemas.microsoft.com/office/drawing/2014/main" id="{23F24680-DBB0-0B06-5F97-ADCD61761409}"/>
              </a:ext>
            </a:extLst>
          </p:cNvPr>
          <p:cNvPicPr>
            <a:picLocks noChangeAspect="1"/>
          </p:cNvPicPr>
          <p:nvPr/>
        </p:nvPicPr>
        <p:blipFill rotWithShape="1">
          <a:blip r:embed="rId3">
            <a:extLst>
              <a:ext uri="{28A0092B-C50C-407E-A947-70E740481C1C}">
                <a14:useLocalDpi xmlns:a14="http://schemas.microsoft.com/office/drawing/2010/main" val="0"/>
              </a:ext>
            </a:extLst>
          </a:blip>
          <a:srcRect l="67480" t="15556" b="21389"/>
          <a:stretch/>
        </p:blipFill>
        <p:spPr>
          <a:xfrm>
            <a:off x="7172325" y="1540502"/>
            <a:ext cx="4638675" cy="5212723"/>
          </a:xfrm>
          <a:prstGeom prst="rect">
            <a:avLst/>
          </a:prstGeom>
        </p:spPr>
      </p:pic>
    </p:spTree>
    <p:extLst>
      <p:ext uri="{BB962C8B-B14F-4D97-AF65-F5344CB8AC3E}">
        <p14:creationId xmlns:p14="http://schemas.microsoft.com/office/powerpoint/2010/main" val="955527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4C767-6A8E-FDAF-0DF1-9009CB8B142E}"/>
              </a:ext>
            </a:extLst>
          </p:cNvPr>
          <p:cNvSpPr>
            <a:spLocks noGrp="1"/>
          </p:cNvSpPr>
          <p:nvPr>
            <p:ph type="title"/>
          </p:nvPr>
        </p:nvSpPr>
        <p:spPr>
          <a:xfrm flipV="1">
            <a:off x="-438150" y="-790575"/>
            <a:ext cx="13211175" cy="45719"/>
          </a:xfrm>
        </p:spPr>
        <p:txBody>
          <a:bodyPr>
            <a:normAutofit fontScale="90000"/>
          </a:bodyPr>
          <a:lstStyle/>
          <a:p>
            <a:endParaRPr lang="en-IN" dirty="0"/>
          </a:p>
        </p:txBody>
      </p:sp>
      <p:sp>
        <p:nvSpPr>
          <p:cNvPr id="13" name="Content Placeholder 12">
            <a:extLst>
              <a:ext uri="{FF2B5EF4-FFF2-40B4-BE49-F238E27FC236}">
                <a16:creationId xmlns:a16="http://schemas.microsoft.com/office/drawing/2014/main" id="{D7334173-2C4E-F64D-B864-4EACB73D9F48}"/>
              </a:ext>
            </a:extLst>
          </p:cNvPr>
          <p:cNvSpPr>
            <a:spLocks noGrp="1"/>
          </p:cNvSpPr>
          <p:nvPr>
            <p:ph idx="1"/>
          </p:nvPr>
        </p:nvSpPr>
        <p:spPr>
          <a:xfrm>
            <a:off x="904875" y="2096064"/>
            <a:ext cx="11372850" cy="3695136"/>
          </a:xfrm>
        </p:spPr>
        <p:txBody>
          <a:bodyPr>
            <a:normAutofit/>
          </a:bodyPr>
          <a:lstStyle/>
          <a:p>
            <a:pPr marL="0" indent="0" algn="ctr">
              <a:buNone/>
            </a:pPr>
            <a:r>
              <a:rPr lang="en-IN" sz="6600" b="1" u="sng" dirty="0">
                <a:latin typeface="Cambria" panose="02040503050406030204" pitchFamily="18" charset="0"/>
                <a:ea typeface="Cambria" panose="02040503050406030204" pitchFamily="18" charset="0"/>
              </a:rPr>
              <a:t>ALL  MENU  DASHBOARD :-</a:t>
            </a:r>
          </a:p>
        </p:txBody>
      </p:sp>
    </p:spTree>
    <p:extLst>
      <p:ext uri="{BB962C8B-B14F-4D97-AF65-F5344CB8AC3E}">
        <p14:creationId xmlns:p14="http://schemas.microsoft.com/office/powerpoint/2010/main" val="29950599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F7CDE-DB63-C10A-913C-F9F9862F70F5}"/>
              </a:ext>
            </a:extLst>
          </p:cNvPr>
          <p:cNvSpPr>
            <a:spLocks noGrp="1"/>
          </p:cNvSpPr>
          <p:nvPr>
            <p:ph type="title"/>
          </p:nvPr>
        </p:nvSpPr>
        <p:spPr>
          <a:xfrm flipV="1">
            <a:off x="913795" y="-476250"/>
            <a:ext cx="10353761" cy="76201"/>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6ED2077B-B502-AC22-7E10-F921FA68C3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7282"/>
          <a:stretch/>
        </p:blipFill>
        <p:spPr>
          <a:xfrm>
            <a:off x="819151" y="0"/>
            <a:ext cx="10353760" cy="6791326"/>
          </a:xfrm>
        </p:spPr>
      </p:pic>
    </p:spTree>
    <p:extLst>
      <p:ext uri="{BB962C8B-B14F-4D97-AF65-F5344CB8AC3E}">
        <p14:creationId xmlns:p14="http://schemas.microsoft.com/office/powerpoint/2010/main" val="255411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2C34-A481-29DF-8634-1DA5F7B53DF8}"/>
              </a:ext>
            </a:extLst>
          </p:cNvPr>
          <p:cNvSpPr>
            <a:spLocks noGrp="1"/>
          </p:cNvSpPr>
          <p:nvPr>
            <p:ph type="title"/>
          </p:nvPr>
        </p:nvSpPr>
        <p:spPr>
          <a:xfrm>
            <a:off x="-190499" y="0"/>
            <a:ext cx="12696824" cy="1019175"/>
          </a:xfrm>
        </p:spPr>
        <p:txBody>
          <a:bodyPr>
            <a:normAutofit/>
          </a:bodyPr>
          <a:lstStyle/>
          <a:p>
            <a:r>
              <a:rPr lang="en-IN" sz="4000" u="sng" dirty="0">
                <a:latin typeface="Cambria" panose="02040503050406030204" pitchFamily="18" charset="0"/>
                <a:ea typeface="Cambria" panose="02040503050406030204" pitchFamily="18" charset="0"/>
              </a:rPr>
              <a:t>ADD  MENU  TO  THE  RESTAURANT :-</a:t>
            </a:r>
          </a:p>
        </p:txBody>
      </p:sp>
      <p:pic>
        <p:nvPicPr>
          <p:cNvPr id="5" name="Content Placeholder 4">
            <a:extLst>
              <a:ext uri="{FF2B5EF4-FFF2-40B4-BE49-F238E27FC236}">
                <a16:creationId xmlns:a16="http://schemas.microsoft.com/office/drawing/2014/main" id="{C4E80A25-DF3A-4E1F-0FD1-72F2D86010B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0258"/>
          <a:stretch/>
        </p:blipFill>
        <p:spPr>
          <a:xfrm>
            <a:off x="366712" y="1162050"/>
            <a:ext cx="11458575" cy="5505450"/>
          </a:xfrm>
        </p:spPr>
      </p:pic>
    </p:spTree>
    <p:extLst>
      <p:ext uri="{BB962C8B-B14F-4D97-AF65-F5344CB8AC3E}">
        <p14:creationId xmlns:p14="http://schemas.microsoft.com/office/powerpoint/2010/main" val="1243640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6EFD-C1CD-FF6A-D5B0-A539A9CA9199}"/>
              </a:ext>
            </a:extLst>
          </p:cNvPr>
          <p:cNvSpPr>
            <a:spLocks noGrp="1"/>
          </p:cNvSpPr>
          <p:nvPr>
            <p:ph type="title"/>
          </p:nvPr>
        </p:nvSpPr>
        <p:spPr>
          <a:xfrm>
            <a:off x="-200025" y="-66675"/>
            <a:ext cx="12982575" cy="1209675"/>
          </a:xfrm>
        </p:spPr>
        <p:txBody>
          <a:bodyPr/>
          <a:lstStyle/>
          <a:p>
            <a:r>
              <a:rPr lang="en-US" sz="3600" u="sng" dirty="0">
                <a:latin typeface="Cambria" panose="02040503050406030204" pitchFamily="18" charset="0"/>
                <a:ea typeface="Cambria" panose="02040503050406030204" pitchFamily="18" charset="0"/>
              </a:rPr>
              <a:t>After   successfully  added  the  new MENU  :-</a:t>
            </a:r>
            <a:endParaRPr lang="en-IN" dirty="0"/>
          </a:p>
        </p:txBody>
      </p:sp>
      <p:pic>
        <p:nvPicPr>
          <p:cNvPr id="5" name="Content Placeholder 4">
            <a:extLst>
              <a:ext uri="{FF2B5EF4-FFF2-40B4-BE49-F238E27FC236}">
                <a16:creationId xmlns:a16="http://schemas.microsoft.com/office/drawing/2014/main" id="{2E88F9D1-FB75-F425-288B-D6B06D5091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5103"/>
          <a:stretch/>
        </p:blipFill>
        <p:spPr>
          <a:xfrm>
            <a:off x="323850" y="1143000"/>
            <a:ext cx="11525250" cy="5600700"/>
          </a:xfrm>
        </p:spPr>
      </p:pic>
    </p:spTree>
    <p:extLst>
      <p:ext uri="{BB962C8B-B14F-4D97-AF65-F5344CB8AC3E}">
        <p14:creationId xmlns:p14="http://schemas.microsoft.com/office/powerpoint/2010/main" val="3332975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7AFC-206F-B7BB-D6CC-8A0B64667348}"/>
              </a:ext>
            </a:extLst>
          </p:cNvPr>
          <p:cNvSpPr>
            <a:spLocks noGrp="1"/>
          </p:cNvSpPr>
          <p:nvPr>
            <p:ph type="title"/>
          </p:nvPr>
        </p:nvSpPr>
        <p:spPr>
          <a:xfrm>
            <a:off x="-390525" y="-200024"/>
            <a:ext cx="13477875" cy="1352549"/>
          </a:xfrm>
        </p:spPr>
        <p:txBody>
          <a:bodyPr>
            <a:normAutofit/>
          </a:bodyPr>
          <a:lstStyle/>
          <a:p>
            <a:r>
              <a:rPr lang="en-IN" sz="4400" u="sng" dirty="0">
                <a:latin typeface="Cambria" panose="02040503050406030204" pitchFamily="18" charset="0"/>
                <a:ea typeface="Cambria" panose="02040503050406030204" pitchFamily="18" charset="0"/>
              </a:rPr>
              <a:t>UPDATE  THE  MENU :-</a:t>
            </a:r>
          </a:p>
        </p:txBody>
      </p:sp>
      <p:sp>
        <p:nvSpPr>
          <p:cNvPr id="7" name="Content Placeholder 6">
            <a:extLst>
              <a:ext uri="{FF2B5EF4-FFF2-40B4-BE49-F238E27FC236}">
                <a16:creationId xmlns:a16="http://schemas.microsoft.com/office/drawing/2014/main" id="{DF846CBB-47A8-525E-73E3-5E55C2A3FFB5}"/>
              </a:ext>
            </a:extLst>
          </p:cNvPr>
          <p:cNvSpPr>
            <a:spLocks noGrp="1"/>
          </p:cNvSpPr>
          <p:nvPr>
            <p:ph idx="1"/>
          </p:nvPr>
        </p:nvSpPr>
        <p:spPr/>
        <p:txBody>
          <a:bodyPr/>
          <a:lstStyle/>
          <a:p>
            <a:endParaRPr lang="en-IN"/>
          </a:p>
        </p:txBody>
      </p:sp>
      <p:pic>
        <p:nvPicPr>
          <p:cNvPr id="8" name="Content Placeholder 4">
            <a:extLst>
              <a:ext uri="{FF2B5EF4-FFF2-40B4-BE49-F238E27FC236}">
                <a16:creationId xmlns:a16="http://schemas.microsoft.com/office/drawing/2014/main" id="{C9911741-D52E-3E87-9971-61E38F27949A}"/>
              </a:ext>
            </a:extLst>
          </p:cNvPr>
          <p:cNvPicPr>
            <a:picLocks noChangeAspect="1"/>
          </p:cNvPicPr>
          <p:nvPr/>
        </p:nvPicPr>
        <p:blipFill rotWithShape="1">
          <a:blip r:embed="rId2">
            <a:extLst>
              <a:ext uri="{28A0092B-C50C-407E-A947-70E740481C1C}">
                <a14:useLocalDpi xmlns:a14="http://schemas.microsoft.com/office/drawing/2010/main" val="0"/>
              </a:ext>
            </a:extLst>
          </a:blip>
          <a:srcRect b="50258"/>
          <a:stretch/>
        </p:blipFill>
        <p:spPr>
          <a:xfrm>
            <a:off x="366712" y="1066800"/>
            <a:ext cx="11458575" cy="5600700"/>
          </a:xfrm>
          <a:prstGeom prst="rect">
            <a:avLst/>
          </a:prstGeom>
        </p:spPr>
      </p:pic>
    </p:spTree>
    <p:extLst>
      <p:ext uri="{BB962C8B-B14F-4D97-AF65-F5344CB8AC3E}">
        <p14:creationId xmlns:p14="http://schemas.microsoft.com/office/powerpoint/2010/main" val="2455627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B4FF-2778-27F5-AEC6-E85ACC9A6413}"/>
              </a:ext>
            </a:extLst>
          </p:cNvPr>
          <p:cNvSpPr>
            <a:spLocks noGrp="1"/>
          </p:cNvSpPr>
          <p:nvPr>
            <p:ph type="title"/>
          </p:nvPr>
        </p:nvSpPr>
        <p:spPr>
          <a:xfrm>
            <a:off x="-666749" y="0"/>
            <a:ext cx="13011150" cy="1362075"/>
          </a:xfrm>
        </p:spPr>
        <p:txBody>
          <a:bodyPr>
            <a:normAutofit/>
          </a:bodyPr>
          <a:lstStyle/>
          <a:p>
            <a:r>
              <a:rPr lang="en-US" sz="4000" u="sng" dirty="0">
                <a:latin typeface="Cambria Math" panose="02040503050406030204" pitchFamily="18" charset="0"/>
                <a:ea typeface="Cambria Math" panose="02040503050406030204" pitchFamily="18" charset="0"/>
              </a:rPr>
              <a:t>DRAWBACKS  OF  THE  EXISTING  SYSTEM  :-</a:t>
            </a:r>
            <a:endParaRPr lang="en-IN" sz="4000" u="sng" dirty="0">
              <a:latin typeface="Cambria Math" panose="02040503050406030204" pitchFamily="18" charset="0"/>
              <a:ea typeface="Cambria Math" panose="02040503050406030204" pitchFamily="18" charset="0"/>
            </a:endParaRPr>
          </a:p>
        </p:txBody>
      </p:sp>
      <p:sp>
        <p:nvSpPr>
          <p:cNvPr id="3" name="Content Placeholder 2">
            <a:extLst>
              <a:ext uri="{FF2B5EF4-FFF2-40B4-BE49-F238E27FC236}">
                <a16:creationId xmlns:a16="http://schemas.microsoft.com/office/drawing/2014/main" id="{6984850F-4215-BB05-812D-F7FE5D3A5DBA}"/>
              </a:ext>
            </a:extLst>
          </p:cNvPr>
          <p:cNvSpPr>
            <a:spLocks noGrp="1"/>
          </p:cNvSpPr>
          <p:nvPr>
            <p:ph idx="1"/>
          </p:nvPr>
        </p:nvSpPr>
        <p:spPr>
          <a:xfrm>
            <a:off x="219076" y="1695450"/>
            <a:ext cx="11582400" cy="5162549"/>
          </a:xfrm>
        </p:spPr>
        <p:txBody>
          <a:bodyPr>
            <a:normAutofit/>
          </a:bodyPr>
          <a:lstStyle/>
          <a:p>
            <a:pPr algn="just"/>
            <a:r>
              <a:rPr lang="en-US" sz="2400" dirty="0">
                <a:latin typeface="Cambria Math" panose="02040503050406030204" pitchFamily="18" charset="0"/>
                <a:ea typeface="Cambria Math" panose="02040503050406030204" pitchFamily="18" charset="0"/>
              </a:rPr>
              <a:t>Data security .</a:t>
            </a:r>
          </a:p>
          <a:p>
            <a:pPr algn="just"/>
            <a:r>
              <a:rPr lang="en-US" sz="2400" dirty="0">
                <a:latin typeface="Cambria Math" panose="02040503050406030204" pitchFamily="18" charset="0"/>
                <a:ea typeface="Cambria Math" panose="02040503050406030204" pitchFamily="18" charset="0"/>
              </a:rPr>
              <a:t>Risk of losing customer’s data .</a:t>
            </a:r>
          </a:p>
          <a:p>
            <a:pPr algn="just"/>
            <a:r>
              <a:rPr lang="en-US" sz="2400" dirty="0">
                <a:latin typeface="Cambria Math" panose="02040503050406030204" pitchFamily="18" charset="0"/>
                <a:ea typeface="Cambria Math" panose="02040503050406030204" pitchFamily="18" charset="0"/>
              </a:rPr>
              <a:t>Chances of a technical problem in the system .</a:t>
            </a:r>
          </a:p>
          <a:p>
            <a:pPr algn="just"/>
            <a:r>
              <a:rPr lang="en-US" sz="2400" dirty="0">
                <a:latin typeface="Cambria Math" panose="02040503050406030204" pitchFamily="18" charset="0"/>
                <a:ea typeface="Cambria Math" panose="02040503050406030204" pitchFamily="18" charset="0"/>
              </a:rPr>
              <a:t> Mismatch data of orders, customers and drivers .</a:t>
            </a:r>
          </a:p>
          <a:p>
            <a:pPr algn="just"/>
            <a:r>
              <a:rPr lang="en-US" sz="2400" dirty="0">
                <a:latin typeface="Cambria Math" panose="02040503050406030204" pitchFamily="18" charset="0"/>
                <a:ea typeface="Cambria Math" panose="02040503050406030204" pitchFamily="18" charset="0"/>
              </a:rPr>
              <a:t> Difficulty in choosing the right developer to develop a customized system .</a:t>
            </a:r>
          </a:p>
          <a:p>
            <a:pPr algn="just"/>
            <a:r>
              <a:rPr lang="en-US" sz="2400" dirty="0">
                <a:latin typeface="Cambria Math" panose="02040503050406030204" pitchFamily="18" charset="0"/>
                <a:ea typeface="Cambria Math" panose="02040503050406030204" pitchFamily="18" charset="0"/>
              </a:rPr>
              <a:t> More man power . </a:t>
            </a:r>
          </a:p>
          <a:p>
            <a:pPr algn="just"/>
            <a:r>
              <a:rPr lang="en-US" sz="2400" dirty="0">
                <a:latin typeface="Cambria Math" panose="02040503050406030204" pitchFamily="18" charset="0"/>
                <a:ea typeface="Cambria Math" panose="02040503050406030204" pitchFamily="18" charset="0"/>
              </a:rPr>
              <a:t> Time consuming .</a:t>
            </a:r>
          </a:p>
          <a:p>
            <a:pPr algn="just"/>
            <a:r>
              <a:rPr lang="en-US" sz="2400" dirty="0">
                <a:latin typeface="Cambria Math" panose="02040503050406030204" pitchFamily="18" charset="0"/>
                <a:ea typeface="Cambria Math" panose="02040503050406030204" pitchFamily="18" charset="0"/>
              </a:rPr>
              <a:t> Consumes large volume of pare work . </a:t>
            </a:r>
          </a:p>
          <a:p>
            <a:pPr algn="just"/>
            <a:r>
              <a:rPr lang="en-US" sz="2400" dirty="0">
                <a:latin typeface="Cambria Math" panose="02040503050406030204" pitchFamily="18" charset="0"/>
                <a:ea typeface="Cambria Math" panose="02040503050406030204" pitchFamily="18" charset="0"/>
              </a:rPr>
              <a:t> Needs manual calculations . </a:t>
            </a:r>
          </a:p>
          <a:p>
            <a:endParaRPr lang="en-IN" dirty="0"/>
          </a:p>
        </p:txBody>
      </p:sp>
    </p:spTree>
    <p:extLst>
      <p:ext uri="{BB962C8B-B14F-4D97-AF65-F5344CB8AC3E}">
        <p14:creationId xmlns:p14="http://schemas.microsoft.com/office/powerpoint/2010/main" val="3216633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42A1-1580-ABFE-5179-BEC9AC4F3068}"/>
              </a:ext>
            </a:extLst>
          </p:cNvPr>
          <p:cNvSpPr>
            <a:spLocks noGrp="1"/>
          </p:cNvSpPr>
          <p:nvPr>
            <p:ph type="title"/>
          </p:nvPr>
        </p:nvSpPr>
        <p:spPr>
          <a:xfrm>
            <a:off x="85724" y="-209550"/>
            <a:ext cx="11925301" cy="1752599"/>
          </a:xfrm>
        </p:spPr>
        <p:txBody>
          <a:bodyPr>
            <a:normAutofit/>
          </a:bodyPr>
          <a:lstStyle/>
          <a:p>
            <a:r>
              <a:rPr lang="en-US" sz="4000" u="sng" dirty="0">
                <a:latin typeface="Cambria" panose="02040503050406030204" pitchFamily="18" charset="0"/>
                <a:ea typeface="Cambria" panose="02040503050406030204" pitchFamily="18" charset="0"/>
              </a:rPr>
              <a:t>After   successfully  UPDATED  the  new MENU  :-</a:t>
            </a:r>
            <a:endParaRPr lang="en-IN" sz="4000" dirty="0"/>
          </a:p>
        </p:txBody>
      </p:sp>
      <p:pic>
        <p:nvPicPr>
          <p:cNvPr id="5" name="Content Placeholder 4">
            <a:extLst>
              <a:ext uri="{FF2B5EF4-FFF2-40B4-BE49-F238E27FC236}">
                <a16:creationId xmlns:a16="http://schemas.microsoft.com/office/drawing/2014/main" id="{B4B4E8A5-3F2F-05A3-93E4-258B2CC053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6" r="136" b="48196"/>
          <a:stretch/>
        </p:blipFill>
        <p:spPr>
          <a:xfrm>
            <a:off x="261937" y="1381124"/>
            <a:ext cx="11668125" cy="5362575"/>
          </a:xfrm>
        </p:spPr>
      </p:pic>
    </p:spTree>
    <p:extLst>
      <p:ext uri="{BB962C8B-B14F-4D97-AF65-F5344CB8AC3E}">
        <p14:creationId xmlns:p14="http://schemas.microsoft.com/office/powerpoint/2010/main" val="1502776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40A4-1ACA-6F3A-9F86-5FAE6E417709}"/>
              </a:ext>
            </a:extLst>
          </p:cNvPr>
          <p:cNvSpPr>
            <a:spLocks noGrp="1"/>
          </p:cNvSpPr>
          <p:nvPr>
            <p:ph type="title"/>
          </p:nvPr>
        </p:nvSpPr>
        <p:spPr>
          <a:xfrm flipV="1">
            <a:off x="913795" y="-866775"/>
            <a:ext cx="10353761" cy="49530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CBC3B75-EF54-C2AA-DE38-8B46C2AB7EFB}"/>
              </a:ext>
            </a:extLst>
          </p:cNvPr>
          <p:cNvSpPr>
            <a:spLocks noGrp="1"/>
          </p:cNvSpPr>
          <p:nvPr>
            <p:ph idx="1"/>
          </p:nvPr>
        </p:nvSpPr>
        <p:spPr>
          <a:xfrm>
            <a:off x="866774" y="1762689"/>
            <a:ext cx="11268075" cy="3695136"/>
          </a:xfrm>
        </p:spPr>
        <p:txBody>
          <a:bodyPr>
            <a:normAutofit/>
          </a:bodyPr>
          <a:lstStyle/>
          <a:p>
            <a:pPr marL="0" indent="0" algn="ctr">
              <a:buNone/>
            </a:pPr>
            <a:r>
              <a:rPr lang="en-IN" sz="4800" b="1" u="sng" dirty="0">
                <a:latin typeface="Cambria" panose="02040503050406030204" pitchFamily="18" charset="0"/>
                <a:ea typeface="Cambria" panose="02040503050406030204" pitchFamily="18" charset="0"/>
              </a:rPr>
              <a:t>DISPLAY ALL  UPDATED AND ADDED RECOREDS ON THE DASHBOARD :-</a:t>
            </a:r>
          </a:p>
        </p:txBody>
      </p:sp>
    </p:spTree>
    <p:extLst>
      <p:ext uri="{BB962C8B-B14F-4D97-AF65-F5344CB8AC3E}">
        <p14:creationId xmlns:p14="http://schemas.microsoft.com/office/powerpoint/2010/main" val="2446526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48CC6-0276-D0BA-FB60-A743E982A705}"/>
              </a:ext>
            </a:extLst>
          </p:cNvPr>
          <p:cNvSpPr>
            <a:spLocks noGrp="1"/>
          </p:cNvSpPr>
          <p:nvPr>
            <p:ph type="title"/>
          </p:nvPr>
        </p:nvSpPr>
        <p:spPr>
          <a:xfrm>
            <a:off x="913795" y="-542925"/>
            <a:ext cx="10353761" cy="190500"/>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423C7421-C3AD-0A5A-6B15-864D0F5D8D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7783"/>
          <a:stretch/>
        </p:blipFill>
        <p:spPr>
          <a:xfrm>
            <a:off x="447675" y="0"/>
            <a:ext cx="11430000" cy="6858000"/>
          </a:xfrm>
        </p:spPr>
      </p:pic>
      <p:cxnSp>
        <p:nvCxnSpPr>
          <p:cNvPr id="7" name="Straight Connector 6">
            <a:extLst>
              <a:ext uri="{FF2B5EF4-FFF2-40B4-BE49-F238E27FC236}">
                <a16:creationId xmlns:a16="http://schemas.microsoft.com/office/drawing/2014/main" id="{51D85968-E359-C34D-8012-2721776335E3}"/>
              </a:ext>
            </a:extLst>
          </p:cNvPr>
          <p:cNvCxnSpPr/>
          <p:nvPr/>
        </p:nvCxnSpPr>
        <p:spPr>
          <a:xfrm>
            <a:off x="3181350" y="2343150"/>
            <a:ext cx="7810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93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7A2B4-4903-C04E-43AA-CD00C946BB1D}"/>
              </a:ext>
            </a:extLst>
          </p:cNvPr>
          <p:cNvSpPr>
            <a:spLocks noGrp="1"/>
          </p:cNvSpPr>
          <p:nvPr>
            <p:ph type="title"/>
          </p:nvPr>
        </p:nvSpPr>
        <p:spPr>
          <a:xfrm>
            <a:off x="-838199" y="0"/>
            <a:ext cx="13668374" cy="1152525"/>
          </a:xfrm>
        </p:spPr>
        <p:txBody>
          <a:bodyPr>
            <a:normAutofit/>
          </a:bodyPr>
          <a:lstStyle/>
          <a:p>
            <a:r>
              <a:rPr lang="en-IN" sz="5400" u="sng" dirty="0">
                <a:latin typeface="Cambria" panose="02040503050406030204" pitchFamily="18" charset="0"/>
                <a:ea typeface="Cambria" panose="02040503050406030204" pitchFamily="18" charset="0"/>
              </a:rPr>
              <a:t>DELETE THE MENU :-</a:t>
            </a:r>
          </a:p>
        </p:txBody>
      </p:sp>
      <p:pic>
        <p:nvPicPr>
          <p:cNvPr id="5" name="Content Placeholder 4">
            <a:extLst>
              <a:ext uri="{FF2B5EF4-FFF2-40B4-BE49-F238E27FC236}">
                <a16:creationId xmlns:a16="http://schemas.microsoft.com/office/drawing/2014/main" id="{C21086C3-06D0-31E5-A9B0-C6C56348BD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 b="38741"/>
          <a:stretch/>
        </p:blipFill>
        <p:spPr>
          <a:xfrm>
            <a:off x="294968" y="914400"/>
            <a:ext cx="11700387" cy="5869858"/>
          </a:xfrm>
        </p:spPr>
      </p:pic>
    </p:spTree>
    <p:extLst>
      <p:ext uri="{BB962C8B-B14F-4D97-AF65-F5344CB8AC3E}">
        <p14:creationId xmlns:p14="http://schemas.microsoft.com/office/powerpoint/2010/main" val="999710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4C15-0C9E-EAA9-E00B-461AB0256B79}"/>
              </a:ext>
            </a:extLst>
          </p:cNvPr>
          <p:cNvSpPr>
            <a:spLocks noGrp="1"/>
          </p:cNvSpPr>
          <p:nvPr>
            <p:ph type="title"/>
          </p:nvPr>
        </p:nvSpPr>
        <p:spPr>
          <a:xfrm>
            <a:off x="913795" y="-226142"/>
            <a:ext cx="10353761" cy="1292943"/>
          </a:xfrm>
        </p:spPr>
        <p:txBody>
          <a:bodyPr>
            <a:normAutofit/>
          </a:bodyPr>
          <a:lstStyle/>
          <a:p>
            <a:r>
              <a:rPr lang="en-IN" sz="5400" u="sng" dirty="0">
                <a:latin typeface="Cambria" panose="02040503050406030204" pitchFamily="18" charset="0"/>
                <a:ea typeface="Cambria" panose="02040503050406030204" pitchFamily="18" charset="0"/>
              </a:rPr>
              <a:t>SEARCH  THE  MENU :-</a:t>
            </a:r>
          </a:p>
        </p:txBody>
      </p:sp>
      <p:pic>
        <p:nvPicPr>
          <p:cNvPr id="5" name="Content Placeholder 4">
            <a:extLst>
              <a:ext uri="{FF2B5EF4-FFF2-40B4-BE49-F238E27FC236}">
                <a16:creationId xmlns:a16="http://schemas.microsoft.com/office/drawing/2014/main" id="{151C592E-E9D7-4AF6-1949-C1B7EA664D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3856"/>
          <a:stretch/>
        </p:blipFill>
        <p:spPr>
          <a:xfrm>
            <a:off x="373627" y="914399"/>
            <a:ext cx="11464412" cy="5864941"/>
          </a:xfrm>
        </p:spPr>
      </p:pic>
    </p:spTree>
    <p:extLst>
      <p:ext uri="{BB962C8B-B14F-4D97-AF65-F5344CB8AC3E}">
        <p14:creationId xmlns:p14="http://schemas.microsoft.com/office/powerpoint/2010/main" val="11682291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4F46A-D730-2835-CB12-BF3E2CEEB506}"/>
              </a:ext>
            </a:extLst>
          </p:cNvPr>
          <p:cNvSpPr>
            <a:spLocks noGrp="1"/>
          </p:cNvSpPr>
          <p:nvPr>
            <p:ph type="title"/>
          </p:nvPr>
        </p:nvSpPr>
        <p:spPr>
          <a:xfrm>
            <a:off x="-409575" y="-104774"/>
            <a:ext cx="13030200" cy="1247774"/>
          </a:xfrm>
        </p:spPr>
        <p:txBody>
          <a:bodyPr>
            <a:normAutofit/>
          </a:bodyPr>
          <a:lstStyle/>
          <a:p>
            <a:r>
              <a:rPr lang="en-US" sz="5400" u="sng" dirty="0">
                <a:latin typeface="Cambria" panose="02040503050406030204" pitchFamily="18" charset="0"/>
                <a:ea typeface="Cambria" panose="02040503050406030204" pitchFamily="18" charset="0"/>
              </a:rPr>
              <a:t>All  order  dashboard :-</a:t>
            </a:r>
            <a:endParaRPr lang="en-IN" sz="54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0717598B-F03C-602E-79FD-11E2466ED0C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7025"/>
          <a:stretch/>
        </p:blipFill>
        <p:spPr>
          <a:xfrm>
            <a:off x="261937" y="981076"/>
            <a:ext cx="11687175" cy="5762624"/>
          </a:xfrm>
        </p:spPr>
      </p:pic>
    </p:spTree>
    <p:extLst>
      <p:ext uri="{BB962C8B-B14F-4D97-AF65-F5344CB8AC3E}">
        <p14:creationId xmlns:p14="http://schemas.microsoft.com/office/powerpoint/2010/main" val="11643015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681C6-C31B-9630-201A-BB527A563D17}"/>
              </a:ext>
            </a:extLst>
          </p:cNvPr>
          <p:cNvSpPr>
            <a:spLocks noGrp="1"/>
          </p:cNvSpPr>
          <p:nvPr>
            <p:ph type="title"/>
          </p:nvPr>
        </p:nvSpPr>
        <p:spPr>
          <a:xfrm>
            <a:off x="913795" y="-200024"/>
            <a:ext cx="10353761" cy="1266824"/>
          </a:xfrm>
        </p:spPr>
        <p:txBody>
          <a:bodyPr>
            <a:normAutofit/>
          </a:bodyPr>
          <a:lstStyle/>
          <a:p>
            <a:r>
              <a:rPr lang="en-US" sz="5400" u="sng" dirty="0">
                <a:latin typeface="Cambria" panose="02040503050406030204" pitchFamily="18" charset="0"/>
                <a:ea typeface="Cambria" panose="02040503050406030204" pitchFamily="18" charset="0"/>
              </a:rPr>
              <a:t>View  user  details :-</a:t>
            </a:r>
            <a:endParaRPr lang="en-IN" sz="54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5118E045-A5A2-5A68-03CB-4B9CFAD8357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1629"/>
          <a:stretch/>
        </p:blipFill>
        <p:spPr>
          <a:xfrm>
            <a:off x="209549" y="838200"/>
            <a:ext cx="11782425" cy="5819775"/>
          </a:xfrm>
        </p:spPr>
      </p:pic>
    </p:spTree>
    <p:extLst>
      <p:ext uri="{BB962C8B-B14F-4D97-AF65-F5344CB8AC3E}">
        <p14:creationId xmlns:p14="http://schemas.microsoft.com/office/powerpoint/2010/main" val="28848828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2E722-1A78-E03C-3167-B9E8AF2EBE75}"/>
              </a:ext>
            </a:extLst>
          </p:cNvPr>
          <p:cNvSpPr>
            <a:spLocks noGrp="1"/>
          </p:cNvSpPr>
          <p:nvPr>
            <p:ph type="title"/>
          </p:nvPr>
        </p:nvSpPr>
        <p:spPr>
          <a:xfrm>
            <a:off x="913795" y="1"/>
            <a:ext cx="10353761" cy="933450"/>
          </a:xfrm>
        </p:spPr>
        <p:txBody>
          <a:bodyPr>
            <a:normAutofit/>
          </a:bodyPr>
          <a:lstStyle/>
          <a:p>
            <a:r>
              <a:rPr lang="en-US" sz="5400" u="sng" dirty="0">
                <a:latin typeface="Cambria" panose="02040503050406030204" pitchFamily="18" charset="0"/>
                <a:ea typeface="Cambria" panose="02040503050406030204" pitchFamily="18" charset="0"/>
              </a:rPr>
              <a:t>Update  the  order  :-</a:t>
            </a:r>
            <a:endParaRPr lang="en-IN" sz="54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D383FA13-EB0C-200F-2F2F-CC8187765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599" y="933451"/>
            <a:ext cx="11744325" cy="5743574"/>
          </a:xfrm>
        </p:spPr>
      </p:pic>
    </p:spTree>
    <p:extLst>
      <p:ext uri="{BB962C8B-B14F-4D97-AF65-F5344CB8AC3E}">
        <p14:creationId xmlns:p14="http://schemas.microsoft.com/office/powerpoint/2010/main" val="2800791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9CA9-9C35-F7D0-9768-A7119F2A8AFF}"/>
              </a:ext>
            </a:extLst>
          </p:cNvPr>
          <p:cNvSpPr>
            <a:spLocks noGrp="1"/>
          </p:cNvSpPr>
          <p:nvPr>
            <p:ph type="title"/>
          </p:nvPr>
        </p:nvSpPr>
        <p:spPr>
          <a:xfrm>
            <a:off x="913795" y="609600"/>
            <a:ext cx="10353761" cy="2305050"/>
          </a:xfrm>
        </p:spPr>
        <p:txBody>
          <a:bodyPr>
            <a:normAutofit/>
          </a:bodyPr>
          <a:lstStyle/>
          <a:p>
            <a:r>
              <a:rPr lang="en-US" sz="4800" u="sng" dirty="0">
                <a:latin typeface="Cambria" panose="02040503050406030204" pitchFamily="18" charset="0"/>
                <a:ea typeface="Cambria" panose="02040503050406030204" pitchFamily="18" charset="0"/>
              </a:rPr>
              <a:t>After successfully updated the form :-</a:t>
            </a:r>
            <a:endParaRPr lang="en-IN" sz="48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77676B40-106C-98B2-F945-91810DD8D4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4444" y="3571874"/>
            <a:ext cx="8592556" cy="2162175"/>
          </a:xfrm>
        </p:spPr>
      </p:pic>
    </p:spTree>
    <p:extLst>
      <p:ext uri="{BB962C8B-B14F-4D97-AF65-F5344CB8AC3E}">
        <p14:creationId xmlns:p14="http://schemas.microsoft.com/office/powerpoint/2010/main" val="12604774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D3AF-F65A-AFBE-F7C6-E4866B5C378D}"/>
              </a:ext>
            </a:extLst>
          </p:cNvPr>
          <p:cNvSpPr>
            <a:spLocks noGrp="1"/>
          </p:cNvSpPr>
          <p:nvPr>
            <p:ph type="title"/>
          </p:nvPr>
        </p:nvSpPr>
        <p:spPr>
          <a:xfrm>
            <a:off x="913795" y="-114299"/>
            <a:ext cx="10353761" cy="1181100"/>
          </a:xfrm>
        </p:spPr>
        <p:txBody>
          <a:bodyPr>
            <a:normAutofit/>
          </a:bodyPr>
          <a:lstStyle/>
          <a:p>
            <a:r>
              <a:rPr lang="en-US" sz="4800" u="sng" dirty="0">
                <a:latin typeface="Cambria" panose="02040503050406030204" pitchFamily="18" charset="0"/>
                <a:ea typeface="Cambria" panose="02040503050406030204" pitchFamily="18" charset="0"/>
              </a:rPr>
              <a:t>Delete the order :-</a:t>
            </a:r>
            <a:endParaRPr lang="en-IN" sz="48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744BD8D2-9D2F-8031-BE74-3837DDDBB6C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278" r="2979" b="5980"/>
          <a:stretch/>
        </p:blipFill>
        <p:spPr>
          <a:xfrm>
            <a:off x="161926" y="1066802"/>
            <a:ext cx="11839574" cy="5714998"/>
          </a:xfrm>
        </p:spPr>
      </p:pic>
    </p:spTree>
    <p:extLst>
      <p:ext uri="{BB962C8B-B14F-4D97-AF65-F5344CB8AC3E}">
        <p14:creationId xmlns:p14="http://schemas.microsoft.com/office/powerpoint/2010/main" val="4126521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14D90-2A9D-3534-5C3B-3FEBA1BC5EFA}"/>
              </a:ext>
            </a:extLst>
          </p:cNvPr>
          <p:cNvSpPr>
            <a:spLocks noGrp="1"/>
          </p:cNvSpPr>
          <p:nvPr>
            <p:ph type="title"/>
          </p:nvPr>
        </p:nvSpPr>
        <p:spPr>
          <a:xfrm rot="10800000">
            <a:off x="1" y="-655319"/>
            <a:ext cx="12077700" cy="45719"/>
          </a:xfrm>
        </p:spPr>
        <p:txBody>
          <a:bodyPr>
            <a:normAutofit fontScale="90000"/>
          </a:bodyPr>
          <a:lstStyle/>
          <a:p>
            <a:endParaRPr lang="en-IN" sz="5400" u="sng" dirty="0">
              <a:latin typeface="Cambria Math" panose="02040503050406030204" pitchFamily="18" charset="0"/>
              <a:ea typeface="Cambria Math" panose="02040503050406030204" pitchFamily="18" charset="0"/>
            </a:endParaRPr>
          </a:p>
        </p:txBody>
      </p:sp>
      <p:sp>
        <p:nvSpPr>
          <p:cNvPr id="3" name="Content Placeholder 2">
            <a:extLst>
              <a:ext uri="{FF2B5EF4-FFF2-40B4-BE49-F238E27FC236}">
                <a16:creationId xmlns:a16="http://schemas.microsoft.com/office/drawing/2014/main" id="{599B0DDC-C96C-C681-9109-34956E642508}"/>
              </a:ext>
            </a:extLst>
          </p:cNvPr>
          <p:cNvSpPr>
            <a:spLocks noGrp="1"/>
          </p:cNvSpPr>
          <p:nvPr>
            <p:ph idx="1"/>
          </p:nvPr>
        </p:nvSpPr>
        <p:spPr>
          <a:xfrm>
            <a:off x="-771525" y="2055496"/>
            <a:ext cx="13763020" cy="3735704"/>
          </a:xfrm>
        </p:spPr>
        <p:txBody>
          <a:bodyPr>
            <a:normAutofit/>
          </a:bodyPr>
          <a:lstStyle/>
          <a:p>
            <a:pPr marL="0" indent="0" algn="ctr">
              <a:buNone/>
            </a:pPr>
            <a:r>
              <a:rPr lang="en-IN" sz="6000" b="1" u="sng" dirty="0">
                <a:latin typeface="Cambria Math" panose="02040503050406030204" pitchFamily="18" charset="0"/>
                <a:ea typeface="Cambria Math" panose="02040503050406030204" pitchFamily="18" charset="0"/>
              </a:rPr>
              <a:t>THE  PROPOSED  SYSTEM :-</a:t>
            </a:r>
          </a:p>
        </p:txBody>
      </p:sp>
    </p:spTree>
    <p:extLst>
      <p:ext uri="{BB962C8B-B14F-4D97-AF65-F5344CB8AC3E}">
        <p14:creationId xmlns:p14="http://schemas.microsoft.com/office/powerpoint/2010/main" val="39163937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DC32A-9215-C62D-64E4-B8ABAD801AF5}"/>
              </a:ext>
            </a:extLst>
          </p:cNvPr>
          <p:cNvSpPr>
            <a:spLocks noGrp="1"/>
          </p:cNvSpPr>
          <p:nvPr>
            <p:ph type="title"/>
          </p:nvPr>
        </p:nvSpPr>
        <p:spPr>
          <a:xfrm>
            <a:off x="-714375" y="-485774"/>
            <a:ext cx="13420725" cy="1695142"/>
          </a:xfrm>
        </p:spPr>
        <p:txBody>
          <a:bodyPr>
            <a:normAutofit/>
          </a:bodyPr>
          <a:lstStyle/>
          <a:p>
            <a:r>
              <a:rPr lang="en-US" sz="4400" u="sng" dirty="0">
                <a:latin typeface="Cambria" panose="02040503050406030204" pitchFamily="18" charset="0"/>
                <a:ea typeface="Cambria" panose="02040503050406030204" pitchFamily="18" charset="0"/>
              </a:rPr>
              <a:t>After successfully deleted the order :-</a:t>
            </a:r>
            <a:endParaRPr lang="en-IN" sz="4400" u="sng"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2AB3EFE9-DA2B-3757-1601-CDCC00D9DD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1134"/>
          <a:stretch/>
        </p:blipFill>
        <p:spPr>
          <a:xfrm>
            <a:off x="285135" y="943898"/>
            <a:ext cx="11572568" cy="5791200"/>
          </a:xfrm>
        </p:spPr>
      </p:pic>
    </p:spTree>
    <p:extLst>
      <p:ext uri="{BB962C8B-B14F-4D97-AF65-F5344CB8AC3E}">
        <p14:creationId xmlns:p14="http://schemas.microsoft.com/office/powerpoint/2010/main" val="26215915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C5AF-3671-EBD3-8089-F857756EA764}"/>
              </a:ext>
            </a:extLst>
          </p:cNvPr>
          <p:cNvSpPr>
            <a:spLocks noGrp="1"/>
          </p:cNvSpPr>
          <p:nvPr>
            <p:ph type="title"/>
          </p:nvPr>
        </p:nvSpPr>
        <p:spPr>
          <a:xfrm>
            <a:off x="913795" y="1"/>
            <a:ext cx="10353761" cy="1219200"/>
          </a:xfrm>
        </p:spPr>
        <p:txBody>
          <a:bodyPr>
            <a:normAutofit/>
          </a:bodyPr>
          <a:lstStyle/>
          <a:p>
            <a:r>
              <a:rPr lang="en-US" sz="4800" u="sng" dirty="0">
                <a:latin typeface="Cambria" panose="02040503050406030204" pitchFamily="18" charset="0"/>
                <a:ea typeface="Cambria" panose="02040503050406030204" pitchFamily="18" charset="0"/>
              </a:rPr>
              <a:t>Search the order :-</a:t>
            </a:r>
            <a:endParaRPr lang="en-IN" sz="4800" u="sng" dirty="0">
              <a:latin typeface="Cambria" panose="02040503050406030204" pitchFamily="18" charset="0"/>
              <a:ea typeface="Cambria" panose="02040503050406030204" pitchFamily="18" charset="0"/>
            </a:endParaRPr>
          </a:p>
        </p:txBody>
      </p:sp>
      <p:pic>
        <p:nvPicPr>
          <p:cNvPr id="9" name="Content Placeholder 8">
            <a:extLst>
              <a:ext uri="{FF2B5EF4-FFF2-40B4-BE49-F238E27FC236}">
                <a16:creationId xmlns:a16="http://schemas.microsoft.com/office/drawing/2014/main" id="{322DDFC7-D874-DB27-0E64-985E38E1F9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3196"/>
          <a:stretch/>
        </p:blipFill>
        <p:spPr>
          <a:xfrm>
            <a:off x="247650" y="1123951"/>
            <a:ext cx="11715750" cy="5553074"/>
          </a:xfrm>
        </p:spPr>
      </p:pic>
    </p:spTree>
    <p:extLst>
      <p:ext uri="{BB962C8B-B14F-4D97-AF65-F5344CB8AC3E}">
        <p14:creationId xmlns:p14="http://schemas.microsoft.com/office/powerpoint/2010/main" val="3565544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4DEE-48D4-6EEE-7BEF-79F6194CFA0A}"/>
              </a:ext>
            </a:extLst>
          </p:cNvPr>
          <p:cNvSpPr>
            <a:spLocks noGrp="1"/>
          </p:cNvSpPr>
          <p:nvPr>
            <p:ph type="title"/>
          </p:nvPr>
        </p:nvSpPr>
        <p:spPr>
          <a:xfrm>
            <a:off x="-466725" y="1"/>
            <a:ext cx="13258800" cy="818092"/>
          </a:xfrm>
        </p:spPr>
        <p:txBody>
          <a:bodyPr>
            <a:normAutofit/>
          </a:bodyPr>
          <a:lstStyle/>
          <a:p>
            <a:r>
              <a:rPr lang="en-US" sz="4400" u="sng" dirty="0">
                <a:latin typeface="Cambria" panose="02040503050406030204" pitchFamily="18" charset="0"/>
                <a:ea typeface="Cambria" panose="02040503050406030204" pitchFamily="18" charset="0"/>
              </a:rPr>
              <a:t>Reports to see all store information  :-</a:t>
            </a:r>
            <a:endParaRPr lang="en-IN" sz="4400" u="sng"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ED0BF947-A80D-DD79-2BDE-B0C5F9C6D495}"/>
              </a:ext>
            </a:extLst>
          </p:cNvPr>
          <p:cNvSpPr>
            <a:spLocks noGrp="1"/>
          </p:cNvSpPr>
          <p:nvPr>
            <p:ph idx="1"/>
          </p:nvPr>
        </p:nvSpPr>
        <p:spPr>
          <a:xfrm>
            <a:off x="370870" y="818092"/>
            <a:ext cx="11772900" cy="4792133"/>
          </a:xfrm>
        </p:spPr>
        <p:txBody>
          <a:bodyPr/>
          <a:lstStyle/>
          <a:p>
            <a:pPr marL="0" indent="0" algn="ctr">
              <a:buNone/>
            </a:pPr>
            <a:r>
              <a:rPr lang="en-US" sz="4000" b="1" u="sng" dirty="0">
                <a:solidFill>
                  <a:srgbClr val="FFFF00"/>
                </a:solidFill>
                <a:latin typeface="Cambria" panose="02040503050406030204" pitchFamily="18" charset="0"/>
                <a:ea typeface="Cambria" panose="02040503050406030204" pitchFamily="18" charset="0"/>
              </a:rPr>
              <a:t>CSV FORMAT :-</a:t>
            </a:r>
          </a:p>
          <a:p>
            <a:endParaRPr lang="en-IN" sz="2400" u="sng"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3A7C1E25-A9A9-9A8B-B71C-83167B6080C6}"/>
              </a:ext>
            </a:extLst>
          </p:cNvPr>
          <p:cNvPicPr>
            <a:picLocks noChangeAspect="1"/>
          </p:cNvPicPr>
          <p:nvPr/>
        </p:nvPicPr>
        <p:blipFill rotWithShape="1">
          <a:blip r:embed="rId2">
            <a:extLst>
              <a:ext uri="{28A0092B-C50C-407E-A947-70E740481C1C}">
                <a14:useLocalDpi xmlns:a14="http://schemas.microsoft.com/office/drawing/2010/main" val="0"/>
              </a:ext>
            </a:extLst>
          </a:blip>
          <a:srcRect r="31881" b="41135"/>
          <a:stretch/>
        </p:blipFill>
        <p:spPr>
          <a:xfrm>
            <a:off x="209550" y="1724025"/>
            <a:ext cx="11772900" cy="4981575"/>
          </a:xfrm>
          <a:prstGeom prst="rect">
            <a:avLst/>
          </a:prstGeom>
        </p:spPr>
      </p:pic>
    </p:spTree>
    <p:extLst>
      <p:ext uri="{BB962C8B-B14F-4D97-AF65-F5344CB8AC3E}">
        <p14:creationId xmlns:p14="http://schemas.microsoft.com/office/powerpoint/2010/main" val="34542348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3F2AB-B07A-31E9-6973-6884121FE3B3}"/>
              </a:ext>
            </a:extLst>
          </p:cNvPr>
          <p:cNvSpPr>
            <a:spLocks noGrp="1"/>
          </p:cNvSpPr>
          <p:nvPr>
            <p:ph type="title"/>
          </p:nvPr>
        </p:nvSpPr>
        <p:spPr>
          <a:xfrm>
            <a:off x="913795" y="0"/>
            <a:ext cx="10353761" cy="1247775"/>
          </a:xfrm>
        </p:spPr>
        <p:txBody>
          <a:bodyPr>
            <a:normAutofit/>
          </a:bodyPr>
          <a:lstStyle/>
          <a:p>
            <a:r>
              <a:rPr lang="en-US" sz="4800" u="sng" dirty="0">
                <a:solidFill>
                  <a:srgbClr val="FFFF00"/>
                </a:solidFill>
                <a:latin typeface="Cambria" panose="02040503050406030204" pitchFamily="18" charset="0"/>
                <a:ea typeface="Cambria" panose="02040503050406030204" pitchFamily="18" charset="0"/>
              </a:rPr>
              <a:t>Excel format :-</a:t>
            </a:r>
            <a:endParaRPr lang="en-IN" sz="4800" u="sng" dirty="0">
              <a:solidFill>
                <a:srgbClr val="FFFF00"/>
              </a:solidFill>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73370FBE-C6CE-6252-F2A4-DCB744B890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 r="27302" b="27319"/>
          <a:stretch/>
        </p:blipFill>
        <p:spPr>
          <a:xfrm>
            <a:off x="338137" y="1247775"/>
            <a:ext cx="11515725" cy="5476875"/>
          </a:xfrm>
        </p:spPr>
      </p:pic>
    </p:spTree>
    <p:extLst>
      <p:ext uri="{BB962C8B-B14F-4D97-AF65-F5344CB8AC3E}">
        <p14:creationId xmlns:p14="http://schemas.microsoft.com/office/powerpoint/2010/main" val="17260610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F677-0640-1E1F-9D6B-92958D7C3D9D}"/>
              </a:ext>
            </a:extLst>
          </p:cNvPr>
          <p:cNvSpPr>
            <a:spLocks noGrp="1"/>
          </p:cNvSpPr>
          <p:nvPr>
            <p:ph type="title"/>
          </p:nvPr>
        </p:nvSpPr>
        <p:spPr>
          <a:xfrm>
            <a:off x="919119" y="1"/>
            <a:ext cx="10353761" cy="685800"/>
          </a:xfrm>
        </p:spPr>
        <p:txBody>
          <a:bodyPr>
            <a:normAutofit fontScale="90000"/>
          </a:bodyPr>
          <a:lstStyle/>
          <a:p>
            <a:r>
              <a:rPr lang="en-US" sz="4800" u="sng" dirty="0">
                <a:solidFill>
                  <a:srgbClr val="FFFF00"/>
                </a:solidFill>
                <a:latin typeface="Cambria" panose="02040503050406030204" pitchFamily="18" charset="0"/>
                <a:ea typeface="Cambria" panose="02040503050406030204" pitchFamily="18" charset="0"/>
              </a:rPr>
              <a:t>Pdf format :-</a:t>
            </a:r>
            <a:endParaRPr lang="en-IN" sz="4800" u="sng" dirty="0">
              <a:solidFill>
                <a:srgbClr val="FFFF00"/>
              </a:solidFill>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A82B59BD-E8DD-BD65-FD8A-D7DE3EA812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426"/>
          <a:stretch/>
        </p:blipFill>
        <p:spPr>
          <a:xfrm>
            <a:off x="285749" y="685801"/>
            <a:ext cx="11639551" cy="6067423"/>
          </a:xfrm>
        </p:spPr>
      </p:pic>
    </p:spTree>
    <p:extLst>
      <p:ext uri="{BB962C8B-B14F-4D97-AF65-F5344CB8AC3E}">
        <p14:creationId xmlns:p14="http://schemas.microsoft.com/office/powerpoint/2010/main" val="26739201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DFB-23F5-8805-9015-B7956EFAD717}"/>
              </a:ext>
            </a:extLst>
          </p:cNvPr>
          <p:cNvSpPr>
            <a:spLocks noGrp="1"/>
          </p:cNvSpPr>
          <p:nvPr>
            <p:ph type="title"/>
          </p:nvPr>
        </p:nvSpPr>
        <p:spPr>
          <a:xfrm>
            <a:off x="913795" y="-66674"/>
            <a:ext cx="10353761" cy="971549"/>
          </a:xfrm>
        </p:spPr>
        <p:txBody>
          <a:bodyPr>
            <a:normAutofit/>
          </a:bodyPr>
          <a:lstStyle/>
          <a:p>
            <a:r>
              <a:rPr lang="en-US" sz="4400" u="sng" dirty="0">
                <a:solidFill>
                  <a:srgbClr val="FFFF00"/>
                </a:solidFill>
                <a:latin typeface="Cambria" panose="02040503050406030204" pitchFamily="18" charset="0"/>
                <a:ea typeface="Cambria" panose="02040503050406030204" pitchFamily="18" charset="0"/>
              </a:rPr>
              <a:t>Print format :-</a:t>
            </a:r>
            <a:endParaRPr lang="en-IN" sz="4400" u="sng" dirty="0">
              <a:solidFill>
                <a:srgbClr val="FFFF00"/>
              </a:solidFill>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22B4B67D-21AE-CB9F-418B-A62B2DCF44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80" t="5412" r="5322" b="1362"/>
          <a:stretch/>
        </p:blipFill>
        <p:spPr>
          <a:xfrm>
            <a:off x="323850" y="904875"/>
            <a:ext cx="11639550" cy="5867400"/>
          </a:xfrm>
        </p:spPr>
      </p:pic>
    </p:spTree>
    <p:extLst>
      <p:ext uri="{BB962C8B-B14F-4D97-AF65-F5344CB8AC3E}">
        <p14:creationId xmlns:p14="http://schemas.microsoft.com/office/powerpoint/2010/main" val="23482758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1BF9-B135-A571-1854-576BFA1633C7}"/>
              </a:ext>
            </a:extLst>
          </p:cNvPr>
          <p:cNvSpPr>
            <a:spLocks noGrp="1"/>
          </p:cNvSpPr>
          <p:nvPr>
            <p:ph type="title"/>
          </p:nvPr>
        </p:nvSpPr>
        <p:spPr>
          <a:xfrm>
            <a:off x="-95250" y="-352424"/>
            <a:ext cx="12287249" cy="1485899"/>
          </a:xfrm>
        </p:spPr>
        <p:txBody>
          <a:bodyPr>
            <a:normAutofit/>
          </a:bodyPr>
          <a:lstStyle/>
          <a:p>
            <a:r>
              <a:rPr lang="en-US" sz="4000" u="sng" dirty="0">
                <a:latin typeface="Cambria" panose="02040503050406030204" pitchFamily="18" charset="0"/>
                <a:ea typeface="Cambria" panose="02040503050406030204" pitchFamily="18" charset="0"/>
              </a:rPr>
              <a:t>Reports to see all menu information :-</a:t>
            </a:r>
            <a:endParaRPr lang="en-IN" sz="4000" dirty="0"/>
          </a:p>
        </p:txBody>
      </p:sp>
      <p:sp>
        <p:nvSpPr>
          <p:cNvPr id="7" name="Content Placeholder 6">
            <a:extLst>
              <a:ext uri="{FF2B5EF4-FFF2-40B4-BE49-F238E27FC236}">
                <a16:creationId xmlns:a16="http://schemas.microsoft.com/office/drawing/2014/main" id="{C31360D7-F5A9-EBEE-EAE0-AD8601D3A642}"/>
              </a:ext>
            </a:extLst>
          </p:cNvPr>
          <p:cNvSpPr>
            <a:spLocks noGrp="1"/>
          </p:cNvSpPr>
          <p:nvPr>
            <p:ph idx="1"/>
          </p:nvPr>
        </p:nvSpPr>
        <p:spPr>
          <a:xfrm>
            <a:off x="85725" y="1552575"/>
            <a:ext cx="11181832" cy="4238625"/>
          </a:xfrm>
        </p:spPr>
        <p:txBody>
          <a:bodyPr/>
          <a:lstStyle/>
          <a:p>
            <a:pPr marL="0" marR="0" lvl="0" indent="0"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3200" b="1" i="0" u="sng" strike="noStrike" kern="1200" cap="none" spc="0" normalizeH="0" baseline="0" noProof="0" dirty="0">
                <a:ln>
                  <a:noFill/>
                </a:ln>
                <a:solidFill>
                  <a:srgbClr val="FFFF00"/>
                </a:solidFill>
                <a:effectLst>
                  <a:outerShdw blurRad="50800" dist="38100" dir="2700000" algn="tl" rotWithShape="0">
                    <a:srgbClr val="000000">
                      <a:alpha val="48000"/>
                    </a:srgbClr>
                  </a:outerShdw>
                </a:effectLst>
                <a:uLnTx/>
                <a:uFillTx/>
                <a:latin typeface="Cambria" panose="02040503050406030204" pitchFamily="18" charset="0"/>
                <a:ea typeface="Cambria" panose="02040503050406030204" pitchFamily="18" charset="0"/>
                <a:cs typeface="+mn-cs"/>
              </a:rPr>
              <a:t>CSV FORMAT :-</a:t>
            </a:r>
          </a:p>
          <a:p>
            <a:endParaRPr lang="en-IN" dirty="0"/>
          </a:p>
        </p:txBody>
      </p:sp>
      <p:pic>
        <p:nvPicPr>
          <p:cNvPr id="9" name="Picture 8">
            <a:extLst>
              <a:ext uri="{FF2B5EF4-FFF2-40B4-BE49-F238E27FC236}">
                <a16:creationId xmlns:a16="http://schemas.microsoft.com/office/drawing/2014/main" id="{B7A54795-DC4D-DEA3-B609-5EC8D4A8278F}"/>
              </a:ext>
            </a:extLst>
          </p:cNvPr>
          <p:cNvPicPr>
            <a:picLocks noChangeAspect="1"/>
          </p:cNvPicPr>
          <p:nvPr/>
        </p:nvPicPr>
        <p:blipFill rotWithShape="1">
          <a:blip r:embed="rId2">
            <a:extLst>
              <a:ext uri="{28A0092B-C50C-407E-A947-70E740481C1C}">
                <a14:useLocalDpi xmlns:a14="http://schemas.microsoft.com/office/drawing/2010/main" val="0"/>
              </a:ext>
            </a:extLst>
          </a:blip>
          <a:srcRect t="4998" r="31250" b="16175"/>
          <a:stretch/>
        </p:blipFill>
        <p:spPr>
          <a:xfrm>
            <a:off x="3076575" y="990600"/>
            <a:ext cx="9029700" cy="5781675"/>
          </a:xfrm>
          <a:prstGeom prst="rect">
            <a:avLst/>
          </a:prstGeom>
        </p:spPr>
      </p:pic>
    </p:spTree>
    <p:extLst>
      <p:ext uri="{BB962C8B-B14F-4D97-AF65-F5344CB8AC3E}">
        <p14:creationId xmlns:p14="http://schemas.microsoft.com/office/powerpoint/2010/main" val="17349781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650A-97D6-C872-F9B9-48A15BC4F12B}"/>
              </a:ext>
            </a:extLst>
          </p:cNvPr>
          <p:cNvSpPr>
            <a:spLocks noGrp="1"/>
          </p:cNvSpPr>
          <p:nvPr>
            <p:ph type="title"/>
          </p:nvPr>
        </p:nvSpPr>
        <p:spPr>
          <a:xfrm>
            <a:off x="913795" y="-67732"/>
            <a:ext cx="10353761" cy="711199"/>
          </a:xfrm>
        </p:spPr>
        <p:txBody>
          <a:bodyPr>
            <a:normAutofit fontScale="90000"/>
          </a:bodyPr>
          <a:lstStyle/>
          <a:p>
            <a:r>
              <a:rPr kumimoji="0" lang="en-US" sz="4800" b="1" i="0" u="sng" strike="noStrike" kern="1200" cap="all" spc="0" normalizeH="0" baseline="0" noProof="0" dirty="0">
                <a:ln>
                  <a:noFill/>
                </a:ln>
                <a:solidFill>
                  <a:srgbClr val="FFFF00"/>
                </a:solidFill>
                <a:effectLst>
                  <a:outerShdw blurRad="50800" dist="63500" dir="2700000" algn="tl" rotWithShape="0">
                    <a:srgbClr val="000000">
                      <a:alpha val="48000"/>
                    </a:srgbClr>
                  </a:outerShdw>
                </a:effectLst>
                <a:uLnTx/>
                <a:uFillTx/>
                <a:latin typeface="Cambria" panose="02040503050406030204" pitchFamily="18" charset="0"/>
                <a:ea typeface="Cambria" panose="02040503050406030204" pitchFamily="18" charset="0"/>
                <a:cs typeface="+mj-cs"/>
              </a:rPr>
              <a:t>Excel format :-</a:t>
            </a:r>
            <a:endParaRPr lang="en-IN" dirty="0"/>
          </a:p>
        </p:txBody>
      </p:sp>
      <p:pic>
        <p:nvPicPr>
          <p:cNvPr id="5" name="Content Placeholder 4">
            <a:extLst>
              <a:ext uri="{FF2B5EF4-FFF2-40B4-BE49-F238E27FC236}">
                <a16:creationId xmlns:a16="http://schemas.microsoft.com/office/drawing/2014/main" id="{C4AC27A7-588F-B823-4501-A6DF54DFBB6E}"/>
              </a:ext>
            </a:extLst>
          </p:cNvPr>
          <p:cNvPicPr>
            <a:picLocks noGrp="1" noChangeAspect="1"/>
          </p:cNvPicPr>
          <p:nvPr>
            <p:ph idx="1"/>
          </p:nvPr>
        </p:nvPicPr>
        <p:blipFill rotWithShape="1">
          <a:blip r:embed="rId2"/>
          <a:srcRect l="-1389" t="6070" r="1389" b="12142"/>
          <a:stretch/>
        </p:blipFill>
        <p:spPr>
          <a:xfrm>
            <a:off x="0" y="643466"/>
            <a:ext cx="12014200" cy="6071659"/>
          </a:xfrm>
        </p:spPr>
      </p:pic>
    </p:spTree>
    <p:extLst>
      <p:ext uri="{BB962C8B-B14F-4D97-AF65-F5344CB8AC3E}">
        <p14:creationId xmlns:p14="http://schemas.microsoft.com/office/powerpoint/2010/main" val="2988170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C993-FD50-7DC1-B674-D7E923E4784C}"/>
              </a:ext>
            </a:extLst>
          </p:cNvPr>
          <p:cNvSpPr>
            <a:spLocks noGrp="1"/>
          </p:cNvSpPr>
          <p:nvPr>
            <p:ph type="title"/>
          </p:nvPr>
        </p:nvSpPr>
        <p:spPr>
          <a:xfrm>
            <a:off x="913795" y="-152399"/>
            <a:ext cx="10353761" cy="939800"/>
          </a:xfrm>
        </p:spPr>
        <p:txBody>
          <a:bodyPr/>
          <a:lstStyle/>
          <a:p>
            <a:r>
              <a:rPr kumimoji="0" lang="en-US" sz="4300" b="1" i="0" u="sng" strike="noStrike" kern="1200" cap="all" spc="0" normalizeH="0" baseline="0" noProof="0" dirty="0">
                <a:ln>
                  <a:noFill/>
                </a:ln>
                <a:solidFill>
                  <a:srgbClr val="FFFF00"/>
                </a:solidFill>
                <a:effectLst>
                  <a:outerShdw blurRad="50800" dist="63500" dir="2700000" algn="tl" rotWithShape="0">
                    <a:srgbClr val="000000">
                      <a:alpha val="48000"/>
                    </a:srgbClr>
                  </a:outerShdw>
                </a:effectLst>
                <a:uLnTx/>
                <a:uFillTx/>
                <a:latin typeface="Cambria" panose="02040503050406030204" pitchFamily="18" charset="0"/>
                <a:ea typeface="Cambria" panose="02040503050406030204" pitchFamily="18" charset="0"/>
                <a:cs typeface="+mj-cs"/>
              </a:rPr>
              <a:t>Pdf format :-</a:t>
            </a:r>
            <a:endParaRPr lang="en-IN" dirty="0"/>
          </a:p>
        </p:txBody>
      </p:sp>
      <p:sp>
        <p:nvSpPr>
          <p:cNvPr id="7" name="Content Placeholder 6">
            <a:extLst>
              <a:ext uri="{FF2B5EF4-FFF2-40B4-BE49-F238E27FC236}">
                <a16:creationId xmlns:a16="http://schemas.microsoft.com/office/drawing/2014/main" id="{F96CBB31-6EBD-64CE-ED0C-386CAB0F9191}"/>
              </a:ext>
            </a:extLst>
          </p:cNvPr>
          <p:cNvSpPr>
            <a:spLocks noGrp="1"/>
          </p:cNvSpPr>
          <p:nvPr>
            <p:ph idx="1"/>
          </p:nvPr>
        </p:nvSpPr>
        <p:spPr>
          <a:xfrm>
            <a:off x="913795" y="7258047"/>
            <a:ext cx="10353762" cy="200027"/>
          </a:xfrm>
        </p:spPr>
        <p:txBody>
          <a:bodyPr>
            <a:normAutofit fontScale="32500" lnSpcReduction="20000"/>
          </a:bodyPr>
          <a:lstStyle/>
          <a:p>
            <a:endParaRPr lang="en-IN" dirty="0"/>
          </a:p>
        </p:txBody>
      </p:sp>
      <p:pic>
        <p:nvPicPr>
          <p:cNvPr id="9" name="Picture 8">
            <a:extLst>
              <a:ext uri="{FF2B5EF4-FFF2-40B4-BE49-F238E27FC236}">
                <a16:creationId xmlns:a16="http://schemas.microsoft.com/office/drawing/2014/main" id="{6E6F13FC-BE37-34DD-66D5-1178FB28ACB0}"/>
              </a:ext>
            </a:extLst>
          </p:cNvPr>
          <p:cNvPicPr>
            <a:picLocks noChangeAspect="1"/>
          </p:cNvPicPr>
          <p:nvPr/>
        </p:nvPicPr>
        <p:blipFill>
          <a:blip r:embed="rId2"/>
          <a:stretch>
            <a:fillRect/>
          </a:stretch>
        </p:blipFill>
        <p:spPr>
          <a:xfrm>
            <a:off x="1718700" y="657224"/>
            <a:ext cx="8743950" cy="6200776"/>
          </a:xfrm>
          <a:prstGeom prst="rect">
            <a:avLst/>
          </a:prstGeom>
        </p:spPr>
      </p:pic>
    </p:spTree>
    <p:extLst>
      <p:ext uri="{BB962C8B-B14F-4D97-AF65-F5344CB8AC3E}">
        <p14:creationId xmlns:p14="http://schemas.microsoft.com/office/powerpoint/2010/main" val="12854523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1E606-91A4-F4BE-27FE-08EC376402AD}"/>
              </a:ext>
            </a:extLst>
          </p:cNvPr>
          <p:cNvSpPr>
            <a:spLocks noGrp="1"/>
          </p:cNvSpPr>
          <p:nvPr>
            <p:ph type="title"/>
          </p:nvPr>
        </p:nvSpPr>
        <p:spPr>
          <a:xfrm>
            <a:off x="913795" y="-171450"/>
            <a:ext cx="10353761" cy="1076325"/>
          </a:xfrm>
        </p:spPr>
        <p:txBody>
          <a:bodyPr/>
          <a:lstStyle/>
          <a:p>
            <a:r>
              <a:rPr kumimoji="0" lang="en-US" sz="4400" b="1" i="0" u="sng" strike="noStrike" kern="1200" cap="all" spc="0" normalizeH="0" baseline="0" noProof="0" dirty="0">
                <a:ln>
                  <a:noFill/>
                </a:ln>
                <a:solidFill>
                  <a:srgbClr val="FFFF00"/>
                </a:solidFill>
                <a:effectLst>
                  <a:outerShdw blurRad="50800" dist="63500" dir="2700000" algn="tl" rotWithShape="0">
                    <a:srgbClr val="000000">
                      <a:alpha val="48000"/>
                    </a:srgbClr>
                  </a:outerShdw>
                </a:effectLst>
                <a:uLnTx/>
                <a:uFillTx/>
                <a:latin typeface="Cambria" panose="02040503050406030204" pitchFamily="18" charset="0"/>
                <a:ea typeface="Cambria" panose="02040503050406030204" pitchFamily="18" charset="0"/>
                <a:cs typeface="+mj-cs"/>
              </a:rPr>
              <a:t>Print format :-</a:t>
            </a:r>
            <a:endParaRPr lang="en-IN" dirty="0"/>
          </a:p>
        </p:txBody>
      </p:sp>
      <p:pic>
        <p:nvPicPr>
          <p:cNvPr id="5" name="Content Placeholder 4">
            <a:extLst>
              <a:ext uri="{FF2B5EF4-FFF2-40B4-BE49-F238E27FC236}">
                <a16:creationId xmlns:a16="http://schemas.microsoft.com/office/drawing/2014/main" id="{D2AE878B-604F-ACC2-D9C7-82102B3B836B}"/>
              </a:ext>
            </a:extLst>
          </p:cNvPr>
          <p:cNvPicPr>
            <a:picLocks noGrp="1" noChangeAspect="1"/>
          </p:cNvPicPr>
          <p:nvPr>
            <p:ph idx="1"/>
          </p:nvPr>
        </p:nvPicPr>
        <p:blipFill>
          <a:blip r:embed="rId2"/>
          <a:stretch>
            <a:fillRect/>
          </a:stretch>
        </p:blipFill>
        <p:spPr>
          <a:xfrm>
            <a:off x="2085976" y="657224"/>
            <a:ext cx="7829550" cy="6200775"/>
          </a:xfrm>
        </p:spPr>
      </p:pic>
    </p:spTree>
    <p:extLst>
      <p:ext uri="{BB962C8B-B14F-4D97-AF65-F5344CB8AC3E}">
        <p14:creationId xmlns:p14="http://schemas.microsoft.com/office/powerpoint/2010/main" val="95311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02766-53B3-229D-DDCD-BF90BF0FE70C}"/>
              </a:ext>
            </a:extLst>
          </p:cNvPr>
          <p:cNvSpPr>
            <a:spLocks noGrp="1"/>
          </p:cNvSpPr>
          <p:nvPr>
            <p:ph type="title"/>
          </p:nvPr>
        </p:nvSpPr>
        <p:spPr>
          <a:xfrm>
            <a:off x="247650" y="1"/>
            <a:ext cx="11715749" cy="914399"/>
          </a:xfrm>
        </p:spPr>
        <p:txBody>
          <a:bodyPr>
            <a:normAutofit/>
          </a:bodyPr>
          <a:lstStyle/>
          <a:p>
            <a:r>
              <a:rPr lang="en-US" sz="4400" u="sng" dirty="0">
                <a:latin typeface="Cambria Math" panose="02040503050406030204" pitchFamily="18" charset="0"/>
                <a:ea typeface="Cambria Math" panose="02040503050406030204" pitchFamily="18" charset="0"/>
              </a:rPr>
              <a:t>SCOPE OF THE PROPOSED SYSTEM :-</a:t>
            </a:r>
            <a:endParaRPr lang="en-IN" sz="4400" u="sng" dirty="0">
              <a:latin typeface="Cambria Math" panose="02040503050406030204" pitchFamily="18" charset="0"/>
              <a:ea typeface="Cambria Math" panose="02040503050406030204" pitchFamily="18" charset="0"/>
            </a:endParaRPr>
          </a:p>
        </p:txBody>
      </p:sp>
      <p:sp>
        <p:nvSpPr>
          <p:cNvPr id="3" name="Content Placeholder 2">
            <a:extLst>
              <a:ext uri="{FF2B5EF4-FFF2-40B4-BE49-F238E27FC236}">
                <a16:creationId xmlns:a16="http://schemas.microsoft.com/office/drawing/2014/main" id="{F6AC0157-BC13-1597-2ADD-22DC2C05D936}"/>
              </a:ext>
            </a:extLst>
          </p:cNvPr>
          <p:cNvSpPr>
            <a:spLocks noGrp="1"/>
          </p:cNvSpPr>
          <p:nvPr>
            <p:ph idx="1"/>
          </p:nvPr>
        </p:nvSpPr>
        <p:spPr>
          <a:xfrm>
            <a:off x="123825" y="1190626"/>
            <a:ext cx="12001500" cy="5962650"/>
          </a:xfrm>
        </p:spPr>
        <p:txBody>
          <a:bodyPr>
            <a:normAutofit fontScale="70000" lnSpcReduction="20000"/>
          </a:bodyPr>
          <a:lstStyle/>
          <a:p>
            <a:pPr algn="just"/>
            <a:r>
              <a:rPr lang="en-US" sz="2300" dirty="0">
                <a:latin typeface="Cambria Math" panose="02040503050406030204" pitchFamily="18" charset="0"/>
                <a:ea typeface="Cambria Math" panose="02040503050406030204" pitchFamily="18" charset="0"/>
              </a:rPr>
              <a:t>The proposed system is designed to overcome the limitations of existing system. By computerizing the system, human errors will be rectified to the maximum thereby enhancing the efficiency of the system. The obsolete system of manual entry and calculation can be removed and this method could be adopted to bring into action a more efficient system. It may help collecting perfect management in details. In a very short time, the collection will be obvious, simple and sensible. It will help a person to know the management of passed year perfectly and vividly. It also helps in current all works relative to Online Food Ordering System. It will be also reduced the cost of collecting the management &amp; collection procedure will go on smoothly .</a:t>
            </a:r>
          </a:p>
          <a:p>
            <a:pPr algn="just"/>
            <a:r>
              <a:rPr lang="en-US" sz="2300" dirty="0">
                <a:latin typeface="Cambria Math" panose="02040503050406030204" pitchFamily="18" charset="0"/>
                <a:ea typeface="Cambria Math" panose="02040503050406030204" pitchFamily="18" charset="0"/>
              </a:rPr>
              <a:t>Our project aims at Business process automation, i.e. we have tried to computerize various processes of Online Food Ordering System.</a:t>
            </a:r>
          </a:p>
          <a:p>
            <a:pPr algn="just"/>
            <a:r>
              <a:rPr lang="en-US" sz="2300" dirty="0">
                <a:latin typeface="Cambria Math" panose="02040503050406030204" pitchFamily="18" charset="0"/>
                <a:ea typeface="Cambria Math" panose="02040503050406030204" pitchFamily="18" charset="0"/>
              </a:rPr>
              <a:t> In computer system the person has to fill the various forms &amp; number of copies of the forms can be easily generated at a time.</a:t>
            </a:r>
          </a:p>
          <a:p>
            <a:pPr algn="just"/>
            <a:r>
              <a:rPr lang="en-US" sz="2300" dirty="0">
                <a:latin typeface="Cambria Math" panose="02040503050406030204" pitchFamily="18" charset="0"/>
                <a:ea typeface="Cambria Math" panose="02040503050406030204" pitchFamily="18" charset="0"/>
              </a:rPr>
              <a:t> In computer system, it is not necessary to create the manifest but we can directly print it, which saves our time.</a:t>
            </a:r>
          </a:p>
          <a:p>
            <a:pPr algn="just"/>
            <a:r>
              <a:rPr lang="en-US" sz="2300" dirty="0">
                <a:latin typeface="Cambria Math" panose="02040503050406030204" pitchFamily="18" charset="0"/>
                <a:ea typeface="Cambria Math" panose="02040503050406030204" pitchFamily="18" charset="0"/>
              </a:rPr>
              <a:t> To utilize resources in an efficient manner by increasing their productivity through automation.</a:t>
            </a:r>
          </a:p>
          <a:p>
            <a:pPr algn="just"/>
            <a:r>
              <a:rPr lang="en-US" sz="2300" dirty="0">
                <a:latin typeface="Cambria Math" panose="02040503050406030204" pitchFamily="18" charset="0"/>
                <a:ea typeface="Cambria Math" panose="02040503050406030204" pitchFamily="18" charset="0"/>
              </a:rPr>
              <a:t> The system generates types of information that can be used for various purposes. </a:t>
            </a:r>
          </a:p>
          <a:p>
            <a:pPr algn="just"/>
            <a:r>
              <a:rPr lang="en-US" sz="2300" dirty="0">
                <a:latin typeface="Cambria Math" panose="02040503050406030204" pitchFamily="18" charset="0"/>
                <a:ea typeface="Cambria Math" panose="02040503050406030204" pitchFamily="18" charset="0"/>
              </a:rPr>
              <a:t>It satisfy the user requirement</a:t>
            </a:r>
          </a:p>
          <a:p>
            <a:pPr algn="just"/>
            <a:r>
              <a:rPr lang="en-US" sz="2300" dirty="0">
                <a:latin typeface="Cambria Math" panose="02040503050406030204" pitchFamily="18" charset="0"/>
                <a:ea typeface="Cambria Math" panose="02040503050406030204" pitchFamily="18" charset="0"/>
              </a:rPr>
              <a:t>Be easy to understand by the user and operator </a:t>
            </a:r>
          </a:p>
          <a:p>
            <a:pPr algn="just"/>
            <a:r>
              <a:rPr lang="en-US" sz="2300" dirty="0">
                <a:latin typeface="Cambria Math" panose="02040503050406030204" pitchFamily="18" charset="0"/>
                <a:ea typeface="Cambria Math" panose="02040503050406030204" pitchFamily="18" charset="0"/>
              </a:rPr>
              <a:t>Be easy to operate </a:t>
            </a:r>
          </a:p>
          <a:p>
            <a:pPr algn="just"/>
            <a:r>
              <a:rPr lang="en-US" sz="2300" dirty="0">
                <a:latin typeface="Cambria Math" panose="02040503050406030204" pitchFamily="18" charset="0"/>
                <a:ea typeface="Cambria Math" panose="02040503050406030204" pitchFamily="18" charset="0"/>
              </a:rPr>
              <a:t>Have a good user interface </a:t>
            </a:r>
          </a:p>
          <a:p>
            <a:pPr algn="just"/>
            <a:r>
              <a:rPr lang="en-US" sz="2300" dirty="0">
                <a:latin typeface="Cambria Math" panose="02040503050406030204" pitchFamily="18" charset="0"/>
                <a:ea typeface="Cambria Math" panose="02040503050406030204" pitchFamily="18" charset="0"/>
              </a:rPr>
              <a:t>Be expandable </a:t>
            </a:r>
          </a:p>
          <a:p>
            <a:pPr algn="just"/>
            <a:r>
              <a:rPr lang="en-US" sz="2300" dirty="0">
                <a:latin typeface="Cambria Math" panose="02040503050406030204" pitchFamily="18" charset="0"/>
                <a:ea typeface="Cambria Math" panose="02040503050406030204" pitchFamily="18" charset="0"/>
              </a:rPr>
              <a:t>Delivered on schedule within the budget</a:t>
            </a:r>
            <a:r>
              <a:rPr lang="en-US" dirty="0">
                <a:latin typeface="Cambria Math" panose="02040503050406030204" pitchFamily="18" charset="0"/>
                <a:ea typeface="Cambria Math" panose="02040503050406030204" pitchFamily="18" charset="0"/>
              </a:rPr>
              <a:t> .</a:t>
            </a:r>
          </a:p>
          <a:p>
            <a:pPr algn="just"/>
            <a:endParaRPr lang="en-US" dirty="0"/>
          </a:p>
          <a:p>
            <a:pPr algn="just"/>
            <a:endParaRPr lang="en-IN" dirty="0"/>
          </a:p>
        </p:txBody>
      </p:sp>
    </p:spTree>
    <p:extLst>
      <p:ext uri="{BB962C8B-B14F-4D97-AF65-F5344CB8AC3E}">
        <p14:creationId xmlns:p14="http://schemas.microsoft.com/office/powerpoint/2010/main" val="5718541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50A4B-04A0-5A85-B6FA-605C07099195}"/>
              </a:ext>
            </a:extLst>
          </p:cNvPr>
          <p:cNvSpPr>
            <a:spLocks noGrp="1"/>
          </p:cNvSpPr>
          <p:nvPr>
            <p:ph type="title"/>
          </p:nvPr>
        </p:nvSpPr>
        <p:spPr>
          <a:xfrm>
            <a:off x="-539015" y="0"/>
            <a:ext cx="12974855" cy="1066800"/>
          </a:xfrm>
        </p:spPr>
        <p:txBody>
          <a:bodyPr>
            <a:normAutofit/>
          </a:bodyPr>
          <a:lstStyle/>
          <a:p>
            <a:r>
              <a:rPr lang="en-IN" sz="4400" u="sng" dirty="0">
                <a:latin typeface="Cambria Math" panose="02040503050406030204" pitchFamily="18" charset="0"/>
                <a:ea typeface="Cambria Math" panose="02040503050406030204" pitchFamily="18" charset="0"/>
              </a:rPr>
              <a:t>LIMITATIONS :-</a:t>
            </a:r>
          </a:p>
        </p:txBody>
      </p:sp>
      <p:sp>
        <p:nvSpPr>
          <p:cNvPr id="3" name="Content Placeholder 2">
            <a:extLst>
              <a:ext uri="{FF2B5EF4-FFF2-40B4-BE49-F238E27FC236}">
                <a16:creationId xmlns:a16="http://schemas.microsoft.com/office/drawing/2014/main" id="{2A05FF69-F749-00B3-D2CB-0EDDAFAD9FC9}"/>
              </a:ext>
            </a:extLst>
          </p:cNvPr>
          <p:cNvSpPr>
            <a:spLocks noGrp="1"/>
          </p:cNvSpPr>
          <p:nvPr>
            <p:ph idx="1"/>
          </p:nvPr>
        </p:nvSpPr>
        <p:spPr>
          <a:xfrm>
            <a:off x="163628" y="1066799"/>
            <a:ext cx="11954577" cy="5622759"/>
          </a:xfrm>
        </p:spPr>
        <p:txBody>
          <a:bodyPr>
            <a:normAutofit fontScale="92500" lnSpcReduction="20000"/>
          </a:bodyPr>
          <a:lstStyle/>
          <a:p>
            <a:pPr algn="just"/>
            <a:r>
              <a:rPr lang="en-US" dirty="0">
                <a:latin typeface="Cambria Math" panose="02040503050406030204" pitchFamily="18" charset="0"/>
                <a:ea typeface="Cambria Math" panose="02040503050406030204" pitchFamily="18" charset="0"/>
              </a:rPr>
              <a:t>Although I have put my best efforts to make the software flexible, easy to operate but limitations cannot be ruled out even by me. Though the software presents a broad range of options to its users some intricate options could not be covered into it; partly because of logistic and partly due to lack of sophistication. Paucity of time was also major constraint, thus it was not possible to make the software </a:t>
            </a:r>
            <a:r>
              <a:rPr lang="en-US" dirty="0" err="1">
                <a:latin typeface="Cambria Math" panose="02040503050406030204" pitchFamily="18" charset="0"/>
                <a:ea typeface="Cambria Math" panose="02040503050406030204" pitchFamily="18" charset="0"/>
              </a:rPr>
              <a:t>fullproof</a:t>
            </a:r>
            <a:r>
              <a:rPr lang="en-US" dirty="0">
                <a:latin typeface="Cambria Math" panose="02040503050406030204" pitchFamily="18" charset="0"/>
                <a:ea typeface="Cambria Math" panose="02040503050406030204" pitchFamily="18" charset="0"/>
              </a:rPr>
              <a:t> and dynamic. Lack of time also compelled me to ignore some part such as storing old result of the candidate etc. Considerable efforts have made the software easy to operate even for the people not related to the field of computers but it is acknowledged that a layman may find it a bit problematic at the first instance. The user is provided help at each step for his convenience in working with the software.</a:t>
            </a:r>
          </a:p>
          <a:p>
            <a:pPr algn="just"/>
            <a:endParaRPr lang="en-US" dirty="0">
              <a:latin typeface="Cambria Math" panose="02040503050406030204" pitchFamily="18" charset="0"/>
              <a:ea typeface="Cambria Math" panose="02040503050406030204" pitchFamily="18" charset="0"/>
            </a:endParaRPr>
          </a:p>
          <a:p>
            <a:pPr algn="just"/>
            <a:r>
              <a:rPr lang="en-US" dirty="0">
                <a:latin typeface="Cambria Math" panose="02040503050406030204" pitchFamily="18" charset="0"/>
                <a:ea typeface="Cambria Math" panose="02040503050406030204" pitchFamily="18" charset="0"/>
              </a:rPr>
              <a:t>List of limitations :-</a:t>
            </a:r>
          </a:p>
          <a:p>
            <a:pPr marL="0" indent="0" algn="just">
              <a:buNone/>
            </a:pPr>
            <a:endParaRPr lang="en-US" dirty="0">
              <a:latin typeface="Cambria Math" panose="02040503050406030204" pitchFamily="18" charset="0"/>
              <a:ea typeface="Cambria Math" panose="02040503050406030204" pitchFamily="18" charset="0"/>
            </a:endParaRPr>
          </a:p>
          <a:p>
            <a:pPr algn="just"/>
            <a:r>
              <a:rPr lang="en-US" dirty="0">
                <a:latin typeface="Cambria Math" panose="02040503050406030204" pitchFamily="18" charset="0"/>
                <a:ea typeface="Cambria Math" panose="02040503050406030204" pitchFamily="18" charset="0"/>
              </a:rPr>
              <a:t>This application will only run in Windows Operating System.</a:t>
            </a:r>
          </a:p>
          <a:p>
            <a:pPr algn="just"/>
            <a:r>
              <a:rPr lang="en-US" dirty="0">
                <a:latin typeface="Cambria Math" panose="02040503050406030204" pitchFamily="18" charset="0"/>
                <a:ea typeface="Cambria Math" panose="02040503050406030204" pitchFamily="18" charset="0"/>
              </a:rPr>
              <a:t>This application does not provide automatic recovery and backup feature.</a:t>
            </a:r>
          </a:p>
          <a:p>
            <a:pPr algn="just"/>
            <a:r>
              <a:rPr lang="en-US" dirty="0">
                <a:latin typeface="Cambria Math" panose="02040503050406030204" pitchFamily="18" charset="0"/>
                <a:ea typeface="Cambria Math" panose="02040503050406030204" pitchFamily="18" charset="0"/>
              </a:rPr>
              <a:t>The transactions are executed in off-line mode, hence the invoice payment receipt are not generated right now.</a:t>
            </a:r>
          </a:p>
          <a:p>
            <a:pPr algn="just"/>
            <a:r>
              <a:rPr lang="en-US" dirty="0">
                <a:latin typeface="Cambria Math" panose="02040503050406030204" pitchFamily="18" charset="0"/>
                <a:ea typeface="Cambria Math" panose="02040503050406030204" pitchFamily="18" charset="0"/>
              </a:rPr>
              <a:t>The order is cancelled the  cancel receipt of the food is not generated right now.</a:t>
            </a:r>
          </a:p>
          <a:p>
            <a:pPr algn="just"/>
            <a:endParaRPr lang="en-IN" dirty="0">
              <a:latin typeface="Cambria Math" panose="02040503050406030204" pitchFamily="18" charset="0"/>
              <a:ea typeface="Cambria Math"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8D52791-FD5D-579F-4794-DA846F518DA9}"/>
                  </a:ext>
                </a:extLst>
              </p14:cNvPr>
              <p14:cNvContentPartPr/>
              <p14:nvPr/>
            </p14:nvContentPartPr>
            <p14:xfrm>
              <a:off x="365741" y="4414131"/>
              <a:ext cx="2741400" cy="360"/>
            </p14:xfrm>
          </p:contentPart>
        </mc:Choice>
        <mc:Fallback xmlns="">
          <p:pic>
            <p:nvPicPr>
              <p:cNvPr id="6" name="Ink 5">
                <a:extLst>
                  <a:ext uri="{FF2B5EF4-FFF2-40B4-BE49-F238E27FC236}">
                    <a16:creationId xmlns:a16="http://schemas.microsoft.com/office/drawing/2014/main" id="{A8D52791-FD5D-579F-4794-DA846F518DA9}"/>
                  </a:ext>
                </a:extLst>
              </p:cNvPr>
              <p:cNvPicPr/>
              <p:nvPr/>
            </p:nvPicPr>
            <p:blipFill>
              <a:blip r:embed="rId3"/>
              <a:stretch>
                <a:fillRect/>
              </a:stretch>
            </p:blipFill>
            <p:spPr>
              <a:xfrm>
                <a:off x="356741" y="4405491"/>
                <a:ext cx="275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8B205D4-1553-55C0-AD54-08BE0D5BA7A7}"/>
                  </a:ext>
                </a:extLst>
              </p14:cNvPr>
              <p14:cNvContentPartPr/>
              <p14:nvPr/>
            </p14:nvContentPartPr>
            <p14:xfrm>
              <a:off x="-308179" y="1905291"/>
              <a:ext cx="360" cy="360"/>
            </p14:xfrm>
          </p:contentPart>
        </mc:Choice>
        <mc:Fallback xmlns="">
          <p:pic>
            <p:nvPicPr>
              <p:cNvPr id="7" name="Ink 6">
                <a:extLst>
                  <a:ext uri="{FF2B5EF4-FFF2-40B4-BE49-F238E27FC236}">
                    <a16:creationId xmlns:a16="http://schemas.microsoft.com/office/drawing/2014/main" id="{F8B205D4-1553-55C0-AD54-08BE0D5BA7A7}"/>
                  </a:ext>
                </a:extLst>
              </p:cNvPr>
              <p:cNvPicPr/>
              <p:nvPr/>
            </p:nvPicPr>
            <p:blipFill>
              <a:blip r:embed="rId5"/>
              <a:stretch>
                <a:fillRect/>
              </a:stretch>
            </p:blipFill>
            <p:spPr>
              <a:xfrm>
                <a:off x="-317179" y="18962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42C2D805-5112-6CC1-AC65-0977C8F29942}"/>
                  </a:ext>
                </a:extLst>
              </p14:cNvPr>
              <p14:cNvContentPartPr/>
              <p14:nvPr/>
            </p14:nvContentPartPr>
            <p14:xfrm>
              <a:off x="2348261" y="4128651"/>
              <a:ext cx="360" cy="360"/>
            </p14:xfrm>
          </p:contentPart>
        </mc:Choice>
        <mc:Fallback xmlns="">
          <p:pic>
            <p:nvPicPr>
              <p:cNvPr id="8" name="Ink 7">
                <a:extLst>
                  <a:ext uri="{FF2B5EF4-FFF2-40B4-BE49-F238E27FC236}">
                    <a16:creationId xmlns:a16="http://schemas.microsoft.com/office/drawing/2014/main" id="{42C2D805-5112-6CC1-AC65-0977C8F29942}"/>
                  </a:ext>
                </a:extLst>
              </p:cNvPr>
              <p:cNvPicPr/>
              <p:nvPr/>
            </p:nvPicPr>
            <p:blipFill>
              <a:blip r:embed="rId5"/>
              <a:stretch>
                <a:fillRect/>
              </a:stretch>
            </p:blipFill>
            <p:spPr>
              <a:xfrm>
                <a:off x="2339261" y="41200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581AC17-37C2-CEB4-4A94-C20F8E34B9C4}"/>
                  </a:ext>
                </a:extLst>
              </p14:cNvPr>
              <p14:cNvContentPartPr/>
              <p14:nvPr/>
            </p14:nvContentPartPr>
            <p14:xfrm>
              <a:off x="-770419" y="856251"/>
              <a:ext cx="360" cy="360"/>
            </p14:xfrm>
          </p:contentPart>
        </mc:Choice>
        <mc:Fallback xmlns="">
          <p:pic>
            <p:nvPicPr>
              <p:cNvPr id="9" name="Ink 8">
                <a:extLst>
                  <a:ext uri="{FF2B5EF4-FFF2-40B4-BE49-F238E27FC236}">
                    <a16:creationId xmlns:a16="http://schemas.microsoft.com/office/drawing/2014/main" id="{5581AC17-37C2-CEB4-4A94-C20F8E34B9C4}"/>
                  </a:ext>
                </a:extLst>
              </p:cNvPr>
              <p:cNvPicPr/>
              <p:nvPr/>
            </p:nvPicPr>
            <p:blipFill>
              <a:blip r:embed="rId5"/>
              <a:stretch>
                <a:fillRect/>
              </a:stretch>
            </p:blipFill>
            <p:spPr>
              <a:xfrm>
                <a:off x="-779419" y="847611"/>
                <a:ext cx="18000" cy="18000"/>
              </a:xfrm>
              <a:prstGeom prst="rect">
                <a:avLst/>
              </a:prstGeom>
            </p:spPr>
          </p:pic>
        </mc:Fallback>
      </mc:AlternateContent>
    </p:spTree>
    <p:extLst>
      <p:ext uri="{BB962C8B-B14F-4D97-AF65-F5344CB8AC3E}">
        <p14:creationId xmlns:p14="http://schemas.microsoft.com/office/powerpoint/2010/main" val="2973703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E289-1976-7922-2B2A-5D4D926D145B}"/>
              </a:ext>
            </a:extLst>
          </p:cNvPr>
          <p:cNvSpPr>
            <a:spLocks noGrp="1"/>
          </p:cNvSpPr>
          <p:nvPr>
            <p:ph type="title"/>
          </p:nvPr>
        </p:nvSpPr>
        <p:spPr>
          <a:xfrm>
            <a:off x="0" y="104776"/>
            <a:ext cx="12191999" cy="2124074"/>
          </a:xfrm>
        </p:spPr>
        <p:txBody>
          <a:bodyPr>
            <a:normAutofit/>
          </a:bodyPr>
          <a:lstStyle/>
          <a:p>
            <a:r>
              <a:rPr lang="en-IN" sz="4900" u="sng" dirty="0">
                <a:latin typeface="Cambria Math" panose="02040503050406030204" pitchFamily="18" charset="0"/>
                <a:ea typeface="Cambria Math" panose="02040503050406030204" pitchFamily="18" charset="0"/>
              </a:rPr>
              <a:t>Conclusions :-</a:t>
            </a:r>
            <a:br>
              <a:rPr lang="en-IN" sz="4900" dirty="0"/>
            </a:br>
            <a:br>
              <a:rPr lang="en-IN" dirty="0"/>
            </a:br>
            <a:endParaRPr lang="en-IN" dirty="0"/>
          </a:p>
        </p:txBody>
      </p:sp>
      <p:sp>
        <p:nvSpPr>
          <p:cNvPr id="3" name="Content Placeholder 2">
            <a:extLst>
              <a:ext uri="{FF2B5EF4-FFF2-40B4-BE49-F238E27FC236}">
                <a16:creationId xmlns:a16="http://schemas.microsoft.com/office/drawing/2014/main" id="{83E5E6D4-81E1-AFD1-3CBB-B986B22235DD}"/>
              </a:ext>
            </a:extLst>
          </p:cNvPr>
          <p:cNvSpPr>
            <a:spLocks noGrp="1"/>
          </p:cNvSpPr>
          <p:nvPr>
            <p:ph idx="1"/>
          </p:nvPr>
        </p:nvSpPr>
        <p:spPr>
          <a:xfrm>
            <a:off x="209550" y="1257299"/>
            <a:ext cx="11725275" cy="5419725"/>
          </a:xfrm>
        </p:spPr>
        <p:txBody>
          <a:bodyPr>
            <a:normAutofit fontScale="92500" lnSpcReduction="10000"/>
          </a:bodyPr>
          <a:lstStyle/>
          <a:p>
            <a:pPr marL="0" indent="0" algn="just">
              <a:buNone/>
            </a:pPr>
            <a:r>
              <a:rPr lang="en-US" dirty="0">
                <a:latin typeface="Cambria Math" panose="02040503050406030204" pitchFamily="18" charset="0"/>
                <a:ea typeface="Cambria Math" panose="02040503050406030204" pitchFamily="18" charset="0"/>
              </a:rPr>
              <a:t>Our project is only a humble venture to satisfy the needs to manage their project work. Several user friendly coding have also adopted. This package shall prove to be a powerful package in satisfying all the requirements of the school. The objective of software planning is to provide a frame work that enables the manger to make reasonable estimates made within a limited time frame at the beginning of the software project and should be updated regularly as the project progresses.</a:t>
            </a:r>
          </a:p>
          <a:p>
            <a:pPr marL="0" indent="0" algn="just">
              <a:buNone/>
            </a:pPr>
            <a:endParaRPr lang="en-US" dirty="0">
              <a:latin typeface="Cambria Math" panose="02040503050406030204" pitchFamily="18" charset="0"/>
              <a:ea typeface="Cambria Math" panose="02040503050406030204" pitchFamily="18" charset="0"/>
            </a:endParaRPr>
          </a:p>
          <a:p>
            <a:pPr marL="0" indent="0" algn="just">
              <a:buNone/>
            </a:pPr>
            <a:r>
              <a:rPr lang="en-US" dirty="0">
                <a:latin typeface="Cambria Math" panose="02040503050406030204" pitchFamily="18" charset="0"/>
                <a:ea typeface="Cambria Math" panose="02040503050406030204" pitchFamily="18" charset="0"/>
              </a:rPr>
              <a:t>•   Paper Work is removed as far as possible.</a:t>
            </a:r>
          </a:p>
          <a:p>
            <a:pPr marL="0" indent="0" algn="just">
              <a:buNone/>
            </a:pPr>
            <a:r>
              <a:rPr lang="en-US" dirty="0">
                <a:latin typeface="Cambria Math" panose="02040503050406030204" pitchFamily="18" charset="0"/>
                <a:ea typeface="Cambria Math" panose="02040503050406030204" pitchFamily="18" charset="0"/>
              </a:rPr>
              <a:t>•   The information of customer’s </a:t>
            </a:r>
            <a:r>
              <a:rPr lang="en-US" dirty="0" err="1">
                <a:latin typeface="Cambria Math" panose="02040503050406030204" pitchFamily="18" charset="0"/>
                <a:ea typeface="Cambria Math" panose="02040503050406030204" pitchFamily="18" charset="0"/>
              </a:rPr>
              <a:t>customer’s</a:t>
            </a:r>
            <a:r>
              <a:rPr lang="en-US" dirty="0">
                <a:latin typeface="Cambria Math" panose="02040503050406030204" pitchFamily="18" charset="0"/>
                <a:ea typeface="Cambria Math" panose="02040503050406030204" pitchFamily="18" charset="0"/>
              </a:rPr>
              <a:t> orders, cancellation, payment and refund (if any) </a:t>
            </a:r>
          </a:p>
          <a:p>
            <a:pPr marL="0" indent="0" algn="just">
              <a:buNone/>
            </a:pPr>
            <a:r>
              <a:rPr lang="en-US" dirty="0">
                <a:latin typeface="Cambria Math" panose="02040503050406030204" pitchFamily="18" charset="0"/>
                <a:ea typeface="Cambria Math" panose="02040503050406030204" pitchFamily="18" charset="0"/>
              </a:rPr>
              <a:t>     are  collected,  stored and updated efficiently.</a:t>
            </a:r>
          </a:p>
          <a:p>
            <a:pPr marL="0" indent="0" algn="just">
              <a:buNone/>
            </a:pPr>
            <a:r>
              <a:rPr lang="en-US" dirty="0">
                <a:latin typeface="Cambria Math" panose="02040503050406030204" pitchFamily="18" charset="0"/>
                <a:ea typeface="Cambria Math" panose="02040503050406030204" pitchFamily="18" charset="0"/>
              </a:rPr>
              <a:t>•   Reports of information of customer’s order, payment their menu, are generated quickly.</a:t>
            </a:r>
          </a:p>
          <a:p>
            <a:pPr marL="0" indent="0" algn="just">
              <a:buNone/>
            </a:pPr>
            <a:r>
              <a:rPr lang="en-US" dirty="0">
                <a:latin typeface="Cambria Math" panose="02040503050406030204" pitchFamily="18" charset="0"/>
                <a:ea typeface="Cambria Math" panose="02040503050406030204" pitchFamily="18" charset="0"/>
              </a:rPr>
              <a:t>•   Daily income information of customer’s is ascertained.</a:t>
            </a:r>
          </a:p>
          <a:p>
            <a:pPr marL="0" indent="0" algn="just">
              <a:buNone/>
            </a:pPr>
            <a:r>
              <a:rPr lang="en-US" dirty="0">
                <a:latin typeface="Cambria Math" panose="02040503050406030204" pitchFamily="18" charset="0"/>
                <a:ea typeface="Cambria Math" panose="02040503050406030204" pitchFamily="18" charset="0"/>
              </a:rPr>
              <a:t>•   Monthly income information of booked orders of customers is ascertained.</a:t>
            </a:r>
          </a:p>
          <a:p>
            <a:pPr marL="0" indent="0" algn="just">
              <a:buNone/>
            </a:pPr>
            <a:r>
              <a:rPr lang="en-US" dirty="0">
                <a:latin typeface="Cambria Math" panose="02040503050406030204" pitchFamily="18" charset="0"/>
                <a:ea typeface="Cambria Math" panose="02040503050406030204" pitchFamily="18" charset="0"/>
              </a:rPr>
              <a:t>•   Daily orders and events order’s and  information is maintained efficiently.</a:t>
            </a:r>
          </a:p>
          <a:p>
            <a:pPr marL="0" indent="0">
              <a:buNone/>
            </a:pPr>
            <a:endParaRPr lang="en-US" dirty="0"/>
          </a:p>
          <a:p>
            <a:pPr marL="0" indent="0">
              <a:buNone/>
            </a:pPr>
            <a:endParaRPr lang="en-US" dirty="0"/>
          </a:p>
          <a:p>
            <a:pPr marL="0" indent="0" algn="just">
              <a:buNone/>
            </a:pPr>
            <a:endParaRPr lang="en-IN" dirty="0"/>
          </a:p>
        </p:txBody>
      </p:sp>
    </p:spTree>
    <p:extLst>
      <p:ext uri="{BB962C8B-B14F-4D97-AF65-F5344CB8AC3E}">
        <p14:creationId xmlns:p14="http://schemas.microsoft.com/office/powerpoint/2010/main" val="3357472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8358-1755-CD60-0F67-2516A28AC403}"/>
              </a:ext>
            </a:extLst>
          </p:cNvPr>
          <p:cNvSpPr>
            <a:spLocks noGrp="1"/>
          </p:cNvSpPr>
          <p:nvPr>
            <p:ph type="title"/>
          </p:nvPr>
        </p:nvSpPr>
        <p:spPr>
          <a:xfrm>
            <a:off x="-257175" y="1"/>
            <a:ext cx="12630150" cy="1238250"/>
          </a:xfrm>
        </p:spPr>
        <p:txBody>
          <a:bodyPr/>
          <a:lstStyle/>
          <a:p>
            <a:r>
              <a:rPr lang="en-IN" sz="4800" u="sng" dirty="0">
                <a:latin typeface="Cambria Math" panose="02040503050406030204" pitchFamily="18" charset="0"/>
                <a:ea typeface="Cambria Math" panose="02040503050406030204" pitchFamily="18" charset="0"/>
              </a:rPr>
              <a:t>BIBLIOGRAPHY</a:t>
            </a:r>
            <a:br>
              <a:rPr lang="en-IN" dirty="0"/>
            </a:br>
            <a:endParaRPr lang="en-IN" dirty="0"/>
          </a:p>
        </p:txBody>
      </p:sp>
      <p:sp>
        <p:nvSpPr>
          <p:cNvPr id="3" name="Content Placeholder 2">
            <a:extLst>
              <a:ext uri="{FF2B5EF4-FFF2-40B4-BE49-F238E27FC236}">
                <a16:creationId xmlns:a16="http://schemas.microsoft.com/office/drawing/2014/main" id="{413AD6B0-E228-FE16-8581-D99B6FF6701B}"/>
              </a:ext>
            </a:extLst>
          </p:cNvPr>
          <p:cNvSpPr>
            <a:spLocks noGrp="1"/>
          </p:cNvSpPr>
          <p:nvPr>
            <p:ph idx="1"/>
          </p:nvPr>
        </p:nvSpPr>
        <p:spPr>
          <a:xfrm>
            <a:off x="133350" y="1047749"/>
            <a:ext cx="11915775" cy="5705475"/>
          </a:xfrm>
        </p:spPr>
        <p:txBody>
          <a:bodyPr>
            <a:normAutofit fontScale="77500" lnSpcReduction="20000"/>
          </a:bodyPr>
          <a:lstStyle/>
          <a:p>
            <a:pPr marL="0" indent="0">
              <a:buNone/>
            </a:pPr>
            <a:r>
              <a:rPr lang="en-IN" sz="3100" u="sng" dirty="0">
                <a:latin typeface="Cambria Math" panose="02040503050406030204" pitchFamily="18" charset="0"/>
                <a:ea typeface="Cambria Math" panose="02040503050406030204" pitchFamily="18" charset="0"/>
              </a:rPr>
              <a:t>References and Bibliography  :-</a:t>
            </a:r>
          </a:p>
          <a:p>
            <a:pPr marL="0" indent="0">
              <a:buNone/>
            </a:pPr>
            <a:endParaRPr lang="en-IN" u="sng" dirty="0">
              <a:latin typeface="Cambria Math" panose="02040503050406030204" pitchFamily="18" charset="0"/>
              <a:ea typeface="Cambria Math" panose="02040503050406030204" pitchFamily="18" charset="0"/>
            </a:endParaRPr>
          </a:p>
          <a:p>
            <a:pPr marL="0" indent="0" algn="just">
              <a:buNone/>
            </a:pPr>
            <a:r>
              <a:rPr lang="en-IN" dirty="0">
                <a:latin typeface="Cambria Math" panose="02040503050406030204" pitchFamily="18" charset="0"/>
                <a:ea typeface="Cambria Math" panose="02040503050406030204" pitchFamily="18" charset="0"/>
              </a:rPr>
              <a:t>•   Google for problem solving</a:t>
            </a:r>
          </a:p>
          <a:p>
            <a:pPr marL="0" indent="0" algn="just">
              <a:buNone/>
            </a:pPr>
            <a:r>
              <a:rPr lang="en-IN" dirty="0">
                <a:latin typeface="Cambria Math" panose="02040503050406030204" pitchFamily="18" charset="0"/>
                <a:ea typeface="Cambria Math" panose="02040503050406030204" pitchFamily="18" charset="0"/>
              </a:rPr>
              <a:t>•    http://www.javaworld.com/javaworld/jw-01- 1998/</a:t>
            </a:r>
            <a:r>
              <a:rPr lang="en-IN" dirty="0" err="1">
                <a:latin typeface="Cambria Math" panose="02040503050406030204" pitchFamily="18" charset="0"/>
                <a:ea typeface="Cambria Math" panose="02040503050406030204" pitchFamily="18" charset="0"/>
              </a:rPr>
              <a:t>jw</a:t>
            </a:r>
            <a:r>
              <a:rPr lang="en-IN" dirty="0">
                <a:latin typeface="Cambria Math" panose="02040503050406030204" pitchFamily="18" charset="0"/>
                <a:ea typeface="Cambria Math" panose="02040503050406030204" pitchFamily="18" charset="0"/>
              </a:rPr>
              <a:t>- 01-Credentialreview.html</a:t>
            </a:r>
          </a:p>
          <a:p>
            <a:pPr marL="0" indent="0" algn="just">
              <a:buNone/>
            </a:pPr>
            <a:r>
              <a:rPr lang="en-IN" dirty="0">
                <a:latin typeface="Cambria Math" panose="02040503050406030204" pitchFamily="18" charset="0"/>
                <a:ea typeface="Cambria Math" panose="02040503050406030204" pitchFamily="18" charset="0"/>
              </a:rPr>
              <a:t>•    Database Programming with JDBC and Java by O'Reilly</a:t>
            </a:r>
          </a:p>
          <a:p>
            <a:pPr marL="0" indent="0" algn="just">
              <a:buNone/>
            </a:pPr>
            <a:r>
              <a:rPr lang="en-IN" dirty="0">
                <a:latin typeface="Cambria Math" panose="02040503050406030204" pitchFamily="18" charset="0"/>
                <a:ea typeface="Cambria Math" panose="02040503050406030204" pitchFamily="18" charset="0"/>
              </a:rPr>
              <a:t>•    Head First Java 2nd Edition</a:t>
            </a:r>
          </a:p>
          <a:p>
            <a:pPr marL="0" indent="0" algn="just">
              <a:buNone/>
            </a:pPr>
            <a:r>
              <a:rPr lang="en-IN" dirty="0">
                <a:latin typeface="Cambria Math" panose="02040503050406030204" pitchFamily="18" charset="0"/>
                <a:ea typeface="Cambria Math" panose="02040503050406030204" pitchFamily="18" charset="0"/>
              </a:rPr>
              <a:t>•    http://www.jdbc-tutorial.co99</a:t>
            </a:r>
          </a:p>
          <a:p>
            <a:pPr marL="0" indent="0" algn="just">
              <a:buNone/>
            </a:pPr>
            <a:r>
              <a:rPr lang="en-IN" dirty="0">
                <a:latin typeface="Cambria Math" panose="02040503050406030204" pitchFamily="18" charset="0"/>
                <a:ea typeface="Cambria Math" panose="02040503050406030204" pitchFamily="18" charset="0"/>
              </a:rPr>
              <a:t>•    Java and Software Design Concepts by </a:t>
            </a:r>
            <a:r>
              <a:rPr lang="en-IN" dirty="0" err="1">
                <a:latin typeface="Cambria Math" panose="02040503050406030204" pitchFamily="18" charset="0"/>
                <a:ea typeface="Cambria Math" panose="02040503050406030204" pitchFamily="18" charset="0"/>
              </a:rPr>
              <a:t>Apress</a:t>
            </a:r>
            <a:endParaRPr lang="en-IN" dirty="0">
              <a:latin typeface="Cambria Math" panose="02040503050406030204" pitchFamily="18" charset="0"/>
              <a:ea typeface="Cambria Math" panose="02040503050406030204" pitchFamily="18" charset="0"/>
            </a:endParaRPr>
          </a:p>
          <a:p>
            <a:pPr marL="0" indent="0" algn="just">
              <a:buNone/>
            </a:pPr>
            <a:r>
              <a:rPr lang="en-IN" dirty="0">
                <a:latin typeface="Cambria Math" panose="02040503050406030204" pitchFamily="18" charset="0"/>
                <a:ea typeface="Cambria Math" panose="02040503050406030204" pitchFamily="18" charset="0"/>
              </a:rPr>
              <a:t>•    https://www.tutorialspoint.com/java/</a:t>
            </a:r>
          </a:p>
          <a:p>
            <a:pPr marL="0" indent="0" algn="just">
              <a:buNone/>
            </a:pPr>
            <a:r>
              <a:rPr lang="en-IN" dirty="0">
                <a:latin typeface="Cambria Math" panose="02040503050406030204" pitchFamily="18" charset="0"/>
                <a:ea typeface="Cambria Math" panose="02040503050406030204" pitchFamily="18" charset="0"/>
              </a:rPr>
              <a:t>•    http://www.javatpoint.com/java-tutorial</a:t>
            </a:r>
          </a:p>
          <a:p>
            <a:pPr marL="0" indent="0" algn="just">
              <a:buNone/>
            </a:pPr>
            <a:r>
              <a:rPr lang="en-IN" dirty="0">
                <a:latin typeface="Cambria Math" panose="02040503050406030204" pitchFamily="18" charset="0"/>
                <a:ea typeface="Cambria Math" panose="02040503050406030204" pitchFamily="18" charset="0"/>
              </a:rPr>
              <a:t>•    https://docs.oracle.com/javase/tutorial/</a:t>
            </a:r>
          </a:p>
          <a:p>
            <a:pPr marL="0" indent="0" algn="just">
              <a:buNone/>
            </a:pPr>
            <a:r>
              <a:rPr lang="en-IN" dirty="0">
                <a:latin typeface="Cambria Math" panose="02040503050406030204" pitchFamily="18" charset="0"/>
                <a:ea typeface="Cambria Math" panose="02040503050406030204" pitchFamily="18" charset="0"/>
              </a:rPr>
              <a:t>•    http://www.wampserver.com/en/</a:t>
            </a:r>
          </a:p>
          <a:p>
            <a:pPr marL="0" indent="0" algn="just">
              <a:buNone/>
            </a:pPr>
            <a:r>
              <a:rPr lang="en-IN" dirty="0">
                <a:latin typeface="Cambria Math" panose="02040503050406030204" pitchFamily="18" charset="0"/>
                <a:ea typeface="Cambria Math" panose="02040503050406030204" pitchFamily="18" charset="0"/>
              </a:rPr>
              <a:t>•    http://www.JSP.net/</a:t>
            </a:r>
          </a:p>
          <a:p>
            <a:pPr marL="0" indent="0" algn="just">
              <a:buNone/>
            </a:pPr>
            <a:r>
              <a:rPr lang="en-IN" dirty="0">
                <a:latin typeface="Cambria Math" panose="02040503050406030204" pitchFamily="18" charset="0"/>
                <a:ea typeface="Cambria Math" panose="02040503050406030204" pitchFamily="18" charset="0"/>
              </a:rPr>
              <a:t>•    http://www.tutorialspoint.com/mysql/</a:t>
            </a:r>
          </a:p>
          <a:p>
            <a:pPr marL="0" indent="0" algn="just">
              <a:buNone/>
            </a:pPr>
            <a:r>
              <a:rPr lang="en-IN" dirty="0">
                <a:latin typeface="Cambria Math" panose="02040503050406030204" pitchFamily="18" charset="0"/>
                <a:ea typeface="Cambria Math" panose="02040503050406030204" pitchFamily="18" charset="0"/>
              </a:rPr>
              <a:t>•    httpd.apache.org/docs/2.0/</a:t>
            </a:r>
            <a:r>
              <a:rPr lang="en-IN" dirty="0" err="1">
                <a:latin typeface="Cambria Math" panose="02040503050406030204" pitchFamily="18" charset="0"/>
                <a:ea typeface="Cambria Math" panose="02040503050406030204" pitchFamily="18" charset="0"/>
              </a:rPr>
              <a:t>misc</a:t>
            </a:r>
            <a:r>
              <a:rPr lang="en-IN" dirty="0">
                <a:latin typeface="Cambria Math" panose="02040503050406030204" pitchFamily="18" charset="0"/>
                <a:ea typeface="Cambria Math" panose="02040503050406030204" pitchFamily="18" charset="0"/>
              </a:rPr>
              <a:t>/tutorials.html</a:t>
            </a:r>
          </a:p>
          <a:p>
            <a:pPr marL="0" indent="0">
              <a:buNone/>
            </a:pPr>
            <a:endParaRPr lang="en-IN" dirty="0"/>
          </a:p>
        </p:txBody>
      </p:sp>
    </p:spTree>
    <p:extLst>
      <p:ext uri="{BB962C8B-B14F-4D97-AF65-F5344CB8AC3E}">
        <p14:creationId xmlns:p14="http://schemas.microsoft.com/office/powerpoint/2010/main" val="36196699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1545</TotalTime>
  <Words>2122</Words>
  <Application>Microsoft Office PowerPoint</Application>
  <PresentationFormat>Widescreen</PresentationFormat>
  <Paragraphs>201</Paragraphs>
  <Slides>92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Bookman Old Style</vt:lpstr>
      <vt:lpstr>Calibri</vt:lpstr>
      <vt:lpstr>Cambria</vt:lpstr>
      <vt:lpstr>Cambria Math</vt:lpstr>
      <vt:lpstr>Rockwell</vt:lpstr>
      <vt:lpstr>Damask</vt:lpstr>
      <vt:lpstr>            A  project on  “ online food ordering   system ”</vt:lpstr>
      <vt:lpstr>ACKNOWLEDGEMENT </vt:lpstr>
      <vt:lpstr>INTRODUCTION</vt:lpstr>
      <vt:lpstr>OBJECTIVE  </vt:lpstr>
      <vt:lpstr>THE  EXISTING  SYSTEM  :-  </vt:lpstr>
      <vt:lpstr>DESCRIPTION  OF  EXISTING  SYSTEM  :-</vt:lpstr>
      <vt:lpstr>DRAWBACKS  OF  THE  EXISTING  SYSTEM  :-</vt:lpstr>
      <vt:lpstr>PowerPoint Presentation</vt:lpstr>
      <vt:lpstr>SCOPE OF THE PROPOSED SYSTEM :-</vt:lpstr>
      <vt:lpstr> BENEFITS OF THE PROPOSED SYSTEM :-</vt:lpstr>
      <vt:lpstr>PowerPoint Presentation</vt:lpstr>
      <vt:lpstr>Hardware  requirements  :-</vt:lpstr>
      <vt:lpstr>Software  requirements  :-  </vt:lpstr>
      <vt:lpstr>Erd-online food ordering system</vt:lpstr>
      <vt:lpstr>Usecase diagrams :-</vt:lpstr>
      <vt:lpstr>Class diagram :-</vt:lpstr>
      <vt:lpstr>Sequance diagram :-</vt:lpstr>
      <vt:lpstr>Activity diagram :-</vt:lpstr>
      <vt:lpstr>Context Level DFD :- </vt:lpstr>
      <vt:lpstr>First Level DFD (1st) :-</vt:lpstr>
      <vt:lpstr>Second Level dfd (2ND) :-</vt:lpstr>
      <vt:lpstr>Screen  Shorts  of   website :-</vt:lpstr>
      <vt:lpstr>Website   interface  :-</vt:lpstr>
      <vt:lpstr>Singup  Screen  at  startup  of  website  :-</vt:lpstr>
      <vt:lpstr>After  all  fields  are  filled :- </vt:lpstr>
      <vt:lpstr>After  successful  signup / registration  :-</vt:lpstr>
      <vt:lpstr>Same username is filled by another person :-</vt:lpstr>
      <vt:lpstr>Login  Screen at start up of website  :-</vt:lpstr>
      <vt:lpstr> If  wrong username  or  password  is inserted:-</vt:lpstr>
      <vt:lpstr>After successful login :-</vt:lpstr>
      <vt:lpstr>Choose your favoriate resturants :-</vt:lpstr>
      <vt:lpstr>Pick your favoriate food in the restaurant :-</vt:lpstr>
      <vt:lpstr>add to the cart and checkout :-</vt:lpstr>
      <vt:lpstr>order and pay the bill :-</vt:lpstr>
      <vt:lpstr>Confirm  your  food  order  :-</vt:lpstr>
      <vt:lpstr>successful transaction the order is placed :-</vt:lpstr>
      <vt:lpstr>Track  your  food  order :-</vt:lpstr>
      <vt:lpstr>Administration  login :-</vt:lpstr>
      <vt:lpstr>After successful admin login :-</vt:lpstr>
      <vt:lpstr>All User dashboard :-</vt:lpstr>
      <vt:lpstr>Form to add the new user :-</vt:lpstr>
      <vt:lpstr>After successfully add the user :-</vt:lpstr>
      <vt:lpstr>Display new user on dashboard :-</vt:lpstr>
      <vt:lpstr>Update  the  user :-</vt:lpstr>
      <vt:lpstr>After successfully update the user:-</vt:lpstr>
      <vt:lpstr>Display updated user on dashboard :-</vt:lpstr>
      <vt:lpstr>Delete the existing user :-</vt:lpstr>
      <vt:lpstr>After successfully deleted user :-</vt:lpstr>
      <vt:lpstr>Search the user :-</vt:lpstr>
      <vt:lpstr>All store dashboard :-</vt:lpstr>
      <vt:lpstr>PowerPoint Presentation</vt:lpstr>
      <vt:lpstr>Add Restaurant Category :-</vt:lpstr>
      <vt:lpstr>After successfully added the restaurant category :-</vt:lpstr>
      <vt:lpstr>update Restaurant Category :-</vt:lpstr>
      <vt:lpstr>After successfully updated the restaurant category :-</vt:lpstr>
      <vt:lpstr>Display  upated  records  on  store dashboard :-</vt:lpstr>
      <vt:lpstr>Delete  the  restaurant  catgory:-</vt:lpstr>
      <vt:lpstr>Add  new  restaurant :-</vt:lpstr>
      <vt:lpstr>After   successfully  added  the  new restaurant :-</vt:lpstr>
      <vt:lpstr>Update  restaurant :-</vt:lpstr>
      <vt:lpstr>PowerPoint Presentation</vt:lpstr>
      <vt:lpstr>PowerPoint Presentation</vt:lpstr>
      <vt:lpstr>Delete  restaurant :-</vt:lpstr>
      <vt:lpstr>Search the restaurant :-</vt:lpstr>
      <vt:lpstr>PowerPoint Presentation</vt:lpstr>
      <vt:lpstr>PowerPoint Presentation</vt:lpstr>
      <vt:lpstr>ADD  MENU  TO  THE  RESTAURANT :-</vt:lpstr>
      <vt:lpstr>After   successfully  added  the  new MENU  :-</vt:lpstr>
      <vt:lpstr>UPDATE  THE  MENU :-</vt:lpstr>
      <vt:lpstr>After   successfully  UPDATED  the  new MENU  :-</vt:lpstr>
      <vt:lpstr>PowerPoint Presentation</vt:lpstr>
      <vt:lpstr>PowerPoint Presentation</vt:lpstr>
      <vt:lpstr>DELETE THE MENU :-</vt:lpstr>
      <vt:lpstr>SEARCH  THE  MENU :-</vt:lpstr>
      <vt:lpstr>All  order  dashboard :-</vt:lpstr>
      <vt:lpstr>View  user  details :-</vt:lpstr>
      <vt:lpstr>Update  the  order  :-</vt:lpstr>
      <vt:lpstr>After successfully updated the form :-</vt:lpstr>
      <vt:lpstr>Delete the order :-</vt:lpstr>
      <vt:lpstr>After successfully deleted the order :-</vt:lpstr>
      <vt:lpstr>Search the order :-</vt:lpstr>
      <vt:lpstr>Reports to see all store information  :-</vt:lpstr>
      <vt:lpstr>Excel format :-</vt:lpstr>
      <vt:lpstr>Pdf format :-</vt:lpstr>
      <vt:lpstr>Print format :-</vt:lpstr>
      <vt:lpstr>Reports to see all menu information :-</vt:lpstr>
      <vt:lpstr>Excel format :-</vt:lpstr>
      <vt:lpstr>Pdf format :-</vt:lpstr>
      <vt:lpstr>Print format :-</vt:lpstr>
      <vt:lpstr>LIMITATIONS :-</vt:lpstr>
      <vt:lpstr>Conclusions :-  </vt:lpstr>
      <vt:lpstr>BIBLIOGRAPHY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on  “ online food ordering   system ”</dc:title>
  <dc:creator>AKSHATA SHIRWALE</dc:creator>
  <cp:lastModifiedBy>AKSHATA SHIRWALE</cp:lastModifiedBy>
  <cp:revision>32</cp:revision>
  <dcterms:created xsi:type="dcterms:W3CDTF">2022-05-09T18:21:33Z</dcterms:created>
  <dcterms:modified xsi:type="dcterms:W3CDTF">2022-12-08T13:31:14Z</dcterms:modified>
</cp:coreProperties>
</file>